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82" r:id="rId4"/>
    <p:sldId id="411" r:id="rId5"/>
    <p:sldId id="412" r:id="rId6"/>
    <p:sldId id="413" r:id="rId7"/>
    <p:sldId id="397" r:id="rId8"/>
    <p:sldId id="429" r:id="rId9"/>
    <p:sldId id="416" r:id="rId10"/>
    <p:sldId id="383" r:id="rId11"/>
    <p:sldId id="385" r:id="rId12"/>
    <p:sldId id="403" r:id="rId13"/>
    <p:sldId id="401" r:id="rId14"/>
    <p:sldId id="423" r:id="rId15"/>
    <p:sldId id="421" r:id="rId16"/>
    <p:sldId id="422" r:id="rId17"/>
    <p:sldId id="415" r:id="rId18"/>
    <p:sldId id="414" r:id="rId19"/>
    <p:sldId id="425" r:id="rId20"/>
    <p:sldId id="426" r:id="rId21"/>
    <p:sldId id="428" r:id="rId22"/>
    <p:sldId id="427" r:id="rId23"/>
    <p:sldId id="418" r:id="rId24"/>
    <p:sldId id="419" r:id="rId25"/>
    <p:sldId id="386" r:id="rId26"/>
    <p:sldId id="440" r:id="rId27"/>
    <p:sldId id="431" r:id="rId28"/>
    <p:sldId id="387" r:id="rId29"/>
    <p:sldId id="296"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arie Turmine" initials="AMT" lastIdx="10" clrIdx="0">
    <p:extLst>
      <p:ext uri="{19B8F6BF-5375-455C-9EA6-DF929625EA0E}">
        <p15:presenceInfo xmlns:p15="http://schemas.microsoft.com/office/powerpoint/2012/main" userId="S::aturmine@unicef.org::b294ab28-f408-4f44-a5b2-58dfaa968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97F"/>
    <a:srgbClr val="9ACA55"/>
    <a:srgbClr val="C0C1CF"/>
    <a:srgbClr val="A8D6BF"/>
    <a:srgbClr val="A8D6BE"/>
    <a:srgbClr val="262626"/>
    <a:srgbClr val="FFFFFF"/>
    <a:srgbClr val="4A4A4A"/>
    <a:srgbClr val="404040"/>
    <a:srgbClr val="C0C4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3878" autoAdjust="0"/>
  </p:normalViewPr>
  <p:slideViewPr>
    <p:cSldViewPr snapToGrid="0">
      <p:cViewPr varScale="1">
        <p:scale>
          <a:sx n="107" d="100"/>
          <a:sy n="107" d="100"/>
        </p:scale>
        <p:origin x="480"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ena Bloch" userId="341b6fd9-7ba3-442d-9171-e373bbe12d07" providerId="ADAL" clId="{D839EDCF-9AE7-4627-BCB3-A520C593AAB6}"/>
    <pc:docChg chg="delSld">
      <pc:chgData name="Verena Bloch" userId="341b6fd9-7ba3-442d-9171-e373bbe12d07" providerId="ADAL" clId="{D839EDCF-9AE7-4627-BCB3-A520C593AAB6}" dt="2021-12-13T15:50:36.857" v="1" actId="47"/>
      <pc:docMkLst>
        <pc:docMk/>
      </pc:docMkLst>
    </pc:docChg>
  </pc:docChgLst>
  <pc:docChgLst>
    <pc:chgData name="Verena Bloch" userId="44f74771-40d0-4202-803d-2a19990c7188" providerId="ADAL" clId="{1857F6CE-A3F4-430F-97A5-0AD43F730AEB}"/>
    <pc:docChg chg="custSel modSld">
      <pc:chgData name="Verena Bloch" userId="44f74771-40d0-4202-803d-2a19990c7188" providerId="ADAL" clId="{1857F6CE-A3F4-430F-97A5-0AD43F730AEB}" dt="2022-01-31T09:00:07.098" v="0" actId="478"/>
      <pc:docMkLst>
        <pc:docMk/>
      </pc:docMkLst>
      <pc:sldChg chg="delSp">
        <pc:chgData name="Verena Bloch" userId="44f74771-40d0-4202-803d-2a19990c7188" providerId="ADAL" clId="{1857F6CE-A3F4-430F-97A5-0AD43F730AEB}" dt="2022-01-31T09:00:07.098" v="0" actId="478"/>
        <pc:sldMkLst>
          <pc:docMk/>
          <pc:sldMk cId="3827198779" sldId="296"/>
        </pc:sldMkLst>
        <pc:spChg chg="del">
          <ac:chgData name="Verena Bloch" userId="44f74771-40d0-4202-803d-2a19990c7188" providerId="ADAL" clId="{1857F6CE-A3F4-430F-97A5-0AD43F730AEB}" dt="2022-01-31T09:00:07.098" v="0" actId="478"/>
          <ac:spMkLst>
            <pc:docMk/>
            <pc:sldMk cId="3827198779" sldId="296"/>
            <ac:spMk id="3" creationId="{6A7819F8-E89C-49FC-A141-FEE9B68AC6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7A6A0C5-F80F-D941-93D3-59A207B40745}" type="datetimeFigureOut">
              <a:rPr lang="es-ES_tradnl" smtClean="0"/>
              <a:t>31/01/2022</a:t>
            </a:fld>
            <a:endParaRPr lang="es-ES_tradn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4B0DC3B-9AA1-3B48-844C-AEEB50FBE676}" type="slidenum">
              <a:rPr lang="es-ES_tradnl" smtClean="0"/>
              <a:t>‹#›</a:t>
            </a:fld>
            <a:endParaRPr lang="es-ES_tradnl"/>
          </a:p>
        </p:txBody>
      </p:sp>
    </p:spTree>
    <p:extLst>
      <p:ext uri="{BB962C8B-B14F-4D97-AF65-F5344CB8AC3E}">
        <p14:creationId xmlns:p14="http://schemas.microsoft.com/office/powerpoint/2010/main" val="51163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B0DC3B-9AA1-3B48-844C-AEEB50FBE676}" type="slidenum">
              <a:rPr lang="es-ES_tradnl" smtClean="0"/>
              <a:t>1</a:t>
            </a:fld>
            <a:endParaRPr lang="es-ES_tradnl"/>
          </a:p>
        </p:txBody>
      </p:sp>
    </p:spTree>
    <p:extLst>
      <p:ext uri="{BB962C8B-B14F-4D97-AF65-F5344CB8AC3E}">
        <p14:creationId xmlns:p14="http://schemas.microsoft.com/office/powerpoint/2010/main" val="4274863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10</a:t>
            </a:fld>
            <a:endParaRPr lang="en-US"/>
          </a:p>
        </p:txBody>
      </p:sp>
    </p:spTree>
    <p:extLst>
      <p:ext uri="{BB962C8B-B14F-4D97-AF65-F5344CB8AC3E}">
        <p14:creationId xmlns:p14="http://schemas.microsoft.com/office/powerpoint/2010/main" val="310174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11</a:t>
            </a:fld>
            <a:endParaRPr lang="en-US"/>
          </a:p>
        </p:txBody>
      </p:sp>
    </p:spTree>
    <p:extLst>
      <p:ext uri="{BB962C8B-B14F-4D97-AF65-F5344CB8AC3E}">
        <p14:creationId xmlns:p14="http://schemas.microsoft.com/office/powerpoint/2010/main" val="693501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12</a:t>
            </a:fld>
            <a:endParaRPr lang="en-US"/>
          </a:p>
        </p:txBody>
      </p:sp>
    </p:spTree>
    <p:extLst>
      <p:ext uri="{BB962C8B-B14F-4D97-AF65-F5344CB8AC3E}">
        <p14:creationId xmlns:p14="http://schemas.microsoft.com/office/powerpoint/2010/main" val="3541950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sym typeface="Wingdings" panose="05000000000000000000" pitchFamily="2" charset="2"/>
              </a:rPr>
              <a:t> break-out rooms</a:t>
            </a: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13</a:t>
            </a:fld>
            <a:endParaRPr lang="en-US"/>
          </a:p>
        </p:txBody>
      </p:sp>
    </p:spTree>
    <p:extLst>
      <p:ext uri="{BB962C8B-B14F-4D97-AF65-F5344CB8AC3E}">
        <p14:creationId xmlns:p14="http://schemas.microsoft.com/office/powerpoint/2010/main" val="194768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14</a:t>
            </a:fld>
            <a:endParaRPr lang="en-US"/>
          </a:p>
        </p:txBody>
      </p:sp>
    </p:spTree>
    <p:extLst>
      <p:ext uri="{BB962C8B-B14F-4D97-AF65-F5344CB8AC3E}">
        <p14:creationId xmlns:p14="http://schemas.microsoft.com/office/powerpoint/2010/main" val="223395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15</a:t>
            </a:fld>
            <a:endParaRPr lang="en-US"/>
          </a:p>
        </p:txBody>
      </p:sp>
    </p:spTree>
    <p:extLst>
      <p:ext uri="{BB962C8B-B14F-4D97-AF65-F5344CB8AC3E}">
        <p14:creationId xmlns:p14="http://schemas.microsoft.com/office/powerpoint/2010/main" val="239859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16</a:t>
            </a:fld>
            <a:endParaRPr lang="en-US"/>
          </a:p>
        </p:txBody>
      </p:sp>
    </p:spTree>
    <p:extLst>
      <p:ext uri="{BB962C8B-B14F-4D97-AF65-F5344CB8AC3E}">
        <p14:creationId xmlns:p14="http://schemas.microsoft.com/office/powerpoint/2010/main" val="355015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17</a:t>
            </a:fld>
            <a:endParaRPr lang="en-US"/>
          </a:p>
        </p:txBody>
      </p:sp>
    </p:spTree>
    <p:extLst>
      <p:ext uri="{BB962C8B-B14F-4D97-AF65-F5344CB8AC3E}">
        <p14:creationId xmlns:p14="http://schemas.microsoft.com/office/powerpoint/2010/main" val="81352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18</a:t>
            </a:fld>
            <a:endParaRPr lang="en-US"/>
          </a:p>
        </p:txBody>
      </p:sp>
    </p:spTree>
    <p:extLst>
      <p:ext uri="{BB962C8B-B14F-4D97-AF65-F5344CB8AC3E}">
        <p14:creationId xmlns:p14="http://schemas.microsoft.com/office/powerpoint/2010/main" val="306597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19</a:t>
            </a:fld>
            <a:endParaRPr lang="en-US"/>
          </a:p>
        </p:txBody>
      </p:sp>
    </p:spTree>
    <p:extLst>
      <p:ext uri="{BB962C8B-B14F-4D97-AF65-F5344CB8AC3E}">
        <p14:creationId xmlns:p14="http://schemas.microsoft.com/office/powerpoint/2010/main" val="76930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2</a:t>
            </a:fld>
            <a:endParaRPr lang="en-US"/>
          </a:p>
        </p:txBody>
      </p:sp>
    </p:spTree>
    <p:extLst>
      <p:ext uri="{BB962C8B-B14F-4D97-AF65-F5344CB8AC3E}">
        <p14:creationId xmlns:p14="http://schemas.microsoft.com/office/powerpoint/2010/main" val="2819201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20</a:t>
            </a:fld>
            <a:endParaRPr lang="en-US"/>
          </a:p>
        </p:txBody>
      </p:sp>
    </p:spTree>
    <p:extLst>
      <p:ext uri="{BB962C8B-B14F-4D97-AF65-F5344CB8AC3E}">
        <p14:creationId xmlns:p14="http://schemas.microsoft.com/office/powerpoint/2010/main" val="155300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21</a:t>
            </a:fld>
            <a:endParaRPr lang="en-US"/>
          </a:p>
        </p:txBody>
      </p:sp>
    </p:spTree>
    <p:extLst>
      <p:ext uri="{BB962C8B-B14F-4D97-AF65-F5344CB8AC3E}">
        <p14:creationId xmlns:p14="http://schemas.microsoft.com/office/powerpoint/2010/main" val="369764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Are </a:t>
            </a:r>
            <a:r>
              <a:rPr lang="de-DE" sz="1200" b="0" i="0" u="none" strike="noStrike" kern="1200" baseline="0" dirty="0" err="1">
                <a:solidFill>
                  <a:schemeClr val="tx1"/>
                </a:solidFill>
                <a:latin typeface="+mn-lt"/>
                <a:ea typeface="+mn-ea"/>
                <a:cs typeface="+mn-cs"/>
              </a:rPr>
              <a:t>these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child-friendly</a:t>
            </a:r>
            <a:r>
              <a:rPr lang="de-DE" sz="1200" b="0" i="0" u="none" strike="noStrike" kern="1200" baseline="0" dirty="0">
                <a:solidFill>
                  <a:schemeClr val="tx1"/>
                </a:solidFill>
                <a:latin typeface="+mn-lt"/>
                <a:ea typeface="+mn-ea"/>
                <a:cs typeface="+mn-cs"/>
              </a:rPr>
              <a:t>? Gender-sensitive?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22</a:t>
            </a:fld>
            <a:endParaRPr lang="en-US"/>
          </a:p>
        </p:txBody>
      </p:sp>
    </p:spTree>
    <p:extLst>
      <p:ext uri="{BB962C8B-B14F-4D97-AF65-F5344CB8AC3E}">
        <p14:creationId xmlns:p14="http://schemas.microsoft.com/office/powerpoint/2010/main" val="313118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23</a:t>
            </a:fld>
            <a:endParaRPr lang="en-US"/>
          </a:p>
        </p:txBody>
      </p:sp>
    </p:spTree>
    <p:extLst>
      <p:ext uri="{BB962C8B-B14F-4D97-AF65-F5344CB8AC3E}">
        <p14:creationId xmlns:p14="http://schemas.microsoft.com/office/powerpoint/2010/main" val="1373209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Evaluation to see the learning curve</a:t>
            </a: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24</a:t>
            </a:fld>
            <a:endParaRPr lang="en-US"/>
          </a:p>
        </p:txBody>
      </p:sp>
    </p:spTree>
    <p:extLst>
      <p:ext uri="{BB962C8B-B14F-4D97-AF65-F5344CB8AC3E}">
        <p14:creationId xmlns:p14="http://schemas.microsoft.com/office/powerpoint/2010/main" val="1451645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25</a:t>
            </a:fld>
            <a:endParaRPr lang="en-US"/>
          </a:p>
        </p:txBody>
      </p:sp>
    </p:spTree>
    <p:extLst>
      <p:ext uri="{BB962C8B-B14F-4D97-AF65-F5344CB8AC3E}">
        <p14:creationId xmlns:p14="http://schemas.microsoft.com/office/powerpoint/2010/main" val="107331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Move to last session</a:t>
            </a: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26</a:t>
            </a:fld>
            <a:endParaRPr lang="en-US"/>
          </a:p>
        </p:txBody>
      </p:sp>
    </p:spTree>
    <p:extLst>
      <p:ext uri="{BB962C8B-B14F-4D97-AF65-F5344CB8AC3E}">
        <p14:creationId xmlns:p14="http://schemas.microsoft.com/office/powerpoint/2010/main" val="703080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B0DC3B-9AA1-3B48-844C-AEEB50FBE676}" type="slidenum">
              <a:rPr lang="es-ES_tradnl" smtClean="0"/>
              <a:t>27</a:t>
            </a:fld>
            <a:endParaRPr lang="es-ES_tradnl"/>
          </a:p>
        </p:txBody>
      </p:sp>
    </p:spTree>
    <p:extLst>
      <p:ext uri="{BB962C8B-B14F-4D97-AF65-F5344CB8AC3E}">
        <p14:creationId xmlns:p14="http://schemas.microsoft.com/office/powerpoint/2010/main" val="17626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3</a:t>
            </a:fld>
            <a:endParaRPr lang="en-US"/>
          </a:p>
        </p:txBody>
      </p:sp>
    </p:spTree>
    <p:extLst>
      <p:ext uri="{BB962C8B-B14F-4D97-AF65-F5344CB8AC3E}">
        <p14:creationId xmlns:p14="http://schemas.microsoft.com/office/powerpoint/2010/main" val="54224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4</a:t>
            </a:fld>
            <a:endParaRPr lang="en-US"/>
          </a:p>
        </p:txBody>
      </p:sp>
    </p:spTree>
    <p:extLst>
      <p:ext uri="{BB962C8B-B14F-4D97-AF65-F5344CB8AC3E}">
        <p14:creationId xmlns:p14="http://schemas.microsoft.com/office/powerpoint/2010/main" val="102557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5</a:t>
            </a:fld>
            <a:endParaRPr lang="en-US"/>
          </a:p>
        </p:txBody>
      </p:sp>
    </p:spTree>
    <p:extLst>
      <p:ext uri="{BB962C8B-B14F-4D97-AF65-F5344CB8AC3E}">
        <p14:creationId xmlns:p14="http://schemas.microsoft.com/office/powerpoint/2010/main" val="57360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6</a:t>
            </a:fld>
            <a:endParaRPr lang="en-US"/>
          </a:p>
        </p:txBody>
      </p:sp>
    </p:spTree>
    <p:extLst>
      <p:ext uri="{BB962C8B-B14F-4D97-AF65-F5344CB8AC3E}">
        <p14:creationId xmlns:p14="http://schemas.microsoft.com/office/powerpoint/2010/main" val="185148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7</a:t>
            </a:fld>
            <a:endParaRPr lang="en-US"/>
          </a:p>
        </p:txBody>
      </p:sp>
    </p:spTree>
    <p:extLst>
      <p:ext uri="{BB962C8B-B14F-4D97-AF65-F5344CB8AC3E}">
        <p14:creationId xmlns:p14="http://schemas.microsoft.com/office/powerpoint/2010/main" val="416365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For the third session: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Pillar 3 of the CPMS focuses on standards to develop adequate strategies and is structured around the socio-ecological model.  </a:t>
            </a:r>
            <a:r>
              <a:rPr lang="en-US" sz="1100" dirty="0"/>
              <a:t>The socio-ecological model provides a concrete framework</a:t>
            </a:r>
            <a:r>
              <a:rPr lang="en-US" sz="1100" baseline="0" dirty="0"/>
              <a:t> that supports systems thinking for child protection programming. The socio-ecological model helps identify the ways that factors at interconnected levels influence children’s development and well-being. Rather than looking at a single protection issue or specific service in its own, Pillar 3 promotes consideration the full range of problems facing the child, their root causes and the solutions available at all levels.  It also links with the </a:t>
            </a:r>
            <a:r>
              <a:rPr lang="en-US" sz="1100" baseline="0" dirty="0" err="1"/>
              <a:t>the</a:t>
            </a:r>
            <a:r>
              <a:rPr lang="en-US" sz="1100" baseline="0" dirty="0"/>
              <a:t> INSPIRE package, where appropriate, and builds on their evidence-based strategies for preventing violence against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In humanitarian settings, it is particularly critical to strengthen both formal and informal elements of the child protection system.  Standards 15, 16 and 17 focus on children, families and communities and provide key actions and indicators for strengthening the </a:t>
            </a:r>
            <a:r>
              <a:rPr lang="en-US" sz="1100" b="1" baseline="0" dirty="0"/>
              <a:t>informal </a:t>
            </a:r>
            <a:r>
              <a:rPr lang="en-US" sz="1100" b="0" baseline="0" dirty="0"/>
              <a:t>elements of CP systems.  Standards 18, 19, 20 focus more on the </a:t>
            </a:r>
            <a:r>
              <a:rPr lang="en-US" sz="1100" b="1" baseline="0" dirty="0"/>
              <a:t>formal elements </a:t>
            </a:r>
            <a:r>
              <a:rPr lang="en-US" sz="1100" b="0" baseline="0" dirty="0"/>
              <a:t>of the CP systems and provide key preventative and response strategies for strengthening the social welfare and justice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a:t>In our experience there as been less guidance and less experience in strengthening the informal system. However, we know in humanitarian contexts that those are particularly critical, both for response and preventing CP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a:t>Next slide and we start looking a little bit in more depth on the Standard 14: the socio-ecological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8</a:t>
            </a:fld>
            <a:endParaRPr lang="en-US"/>
          </a:p>
        </p:txBody>
      </p:sp>
    </p:spTree>
    <p:extLst>
      <p:ext uri="{BB962C8B-B14F-4D97-AF65-F5344CB8AC3E}">
        <p14:creationId xmlns:p14="http://schemas.microsoft.com/office/powerpoint/2010/main" val="352282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new standard in the 2019 edition, it wasn´t included in the previous.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links with all the INSPIRE strategies so you can see that sort of colourful icon with lots of different lines coming out of it. So it links with them </a:t>
            </a:r>
            <a:br>
              <a:rPr lang="en-GB" dirty="0"/>
            </a:br>
            <a:r>
              <a:rPr lang="en-GB" dirty="0"/>
              <a:t>and overall approach of systems strengthening.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this strong emphasis on prevention as you can see indicated by that shield icon.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standards provides actions on two levels: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is the action to incorporate a systems approach and address all four levels of the socio-ecological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the other is to provide key actions to prevent and respond to CP concerns at the society level. When we are talking about society level we are probably talking about things of you automatically think of when addressing a systems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Prevent and respond at the society level include : Strengthening laws and policies, Funding for child protection and social welfare, and Birth registration services</a:t>
            </a:r>
            <a:br>
              <a:rPr lang="en-GB" dirty="0"/>
            </a:br>
            <a:endParaRPr lang="en-US" dirty="0">
              <a:cs typeface="Calibri"/>
            </a:endParaRPr>
          </a:p>
        </p:txBody>
      </p:sp>
      <p:sp>
        <p:nvSpPr>
          <p:cNvPr id="4" name="Slide Number Placeholder 3"/>
          <p:cNvSpPr>
            <a:spLocks noGrp="1"/>
          </p:cNvSpPr>
          <p:nvPr>
            <p:ph type="sldNum" sz="quarter" idx="5"/>
          </p:nvPr>
        </p:nvSpPr>
        <p:spPr/>
        <p:txBody>
          <a:bodyPr/>
          <a:lstStyle/>
          <a:p>
            <a:fld id="{2341723E-57F1-6C4B-A8F6-AC461A7618F7}" type="slidenum">
              <a:rPr lang="en-US" smtClean="0"/>
              <a:t>9</a:t>
            </a:fld>
            <a:endParaRPr lang="en-US"/>
          </a:p>
        </p:txBody>
      </p:sp>
    </p:spTree>
    <p:extLst>
      <p:ext uri="{BB962C8B-B14F-4D97-AF65-F5344CB8AC3E}">
        <p14:creationId xmlns:p14="http://schemas.microsoft.com/office/powerpoint/2010/main" val="304865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215653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2248435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372256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A6D1-6079-4D64-BCF8-3D5576F46B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CF809-CB42-433B-8178-74597B6CC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6B4DB3-C6B3-4A80-A0FA-39F5E038A0ED}"/>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5" name="Footer Placeholder 4">
            <a:extLst>
              <a:ext uri="{FF2B5EF4-FFF2-40B4-BE49-F238E27FC236}">
                <a16:creationId xmlns:a16="http://schemas.microsoft.com/office/drawing/2014/main" id="{B76096E1-0B30-4EC2-8EB4-355B9459A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6A751-6F76-47FE-B93E-603ADF290D0E}"/>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295385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DA4-C039-4A6A-8A39-4B9C9C2863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5B2CB-7A28-4C48-9CCA-BE7096DADC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8B57D-2ECF-4B27-9FC5-92513463E58D}"/>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5" name="Footer Placeholder 4">
            <a:extLst>
              <a:ext uri="{FF2B5EF4-FFF2-40B4-BE49-F238E27FC236}">
                <a16:creationId xmlns:a16="http://schemas.microsoft.com/office/drawing/2014/main" id="{FB0E8039-6572-444E-BD49-053F9F218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6F60F-39F6-40E5-8B5E-99C3EC3E0252}"/>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3982885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3919-372A-4012-81FD-F1EBD45DAE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6C00F2-9413-4170-AB7C-0BF821DAF0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4B3438-0B99-4F0B-B80E-BAA1E4D74421}"/>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5" name="Footer Placeholder 4">
            <a:extLst>
              <a:ext uri="{FF2B5EF4-FFF2-40B4-BE49-F238E27FC236}">
                <a16:creationId xmlns:a16="http://schemas.microsoft.com/office/drawing/2014/main" id="{344D9630-7D3C-4E82-99EC-9E93035A7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C4D3E-288F-4CA8-B778-E9AAC8E6A90E}"/>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32848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4B6-8753-4A7B-99EE-51451C4DB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D9825-ED40-465D-87AE-3550647CD6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0DC7E5-BCD5-461C-9C36-0EAAE53176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9C4078-3BBC-4F8E-9E83-9EADB662379E}"/>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6" name="Footer Placeholder 5">
            <a:extLst>
              <a:ext uri="{FF2B5EF4-FFF2-40B4-BE49-F238E27FC236}">
                <a16:creationId xmlns:a16="http://schemas.microsoft.com/office/drawing/2014/main" id="{6EF9C024-9722-407E-9B98-5F6B902E8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934A8-9F7D-4097-B2B1-32449B939418}"/>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2522535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D2C9-60A8-4157-AA81-F4008CE9D8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3999AF-D4F9-41AF-81A6-2C1E8D765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81FCE9-A084-4CB7-A51B-8DD503ADEC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CE8FC8-60E3-4DB9-8BEB-91497A786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806A4B-B101-47A6-8C7A-90D4B9A793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F7CA7E-9FFA-40FE-8D9A-AAC7204CBBE9}"/>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8" name="Footer Placeholder 7">
            <a:extLst>
              <a:ext uri="{FF2B5EF4-FFF2-40B4-BE49-F238E27FC236}">
                <a16:creationId xmlns:a16="http://schemas.microsoft.com/office/drawing/2014/main" id="{4B84B39B-3B14-4499-9E75-0CCCED680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F6600-FDB7-4A0C-A319-E75562633EFF}"/>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2032152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85BE-19D6-4F40-B070-7F88347F8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2FB319-1917-45B4-903A-7736650C76FD}"/>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4" name="Footer Placeholder 3">
            <a:extLst>
              <a:ext uri="{FF2B5EF4-FFF2-40B4-BE49-F238E27FC236}">
                <a16:creationId xmlns:a16="http://schemas.microsoft.com/office/drawing/2014/main" id="{17B591B4-B59A-4D68-83FD-C1A443C14B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3CB26F-04BD-4BF8-9061-DFBCFC365EC4}"/>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2288123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BFA313-7A2C-4E57-B245-2E7733E6B6E5}"/>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3" name="Footer Placeholder 2">
            <a:extLst>
              <a:ext uri="{FF2B5EF4-FFF2-40B4-BE49-F238E27FC236}">
                <a16:creationId xmlns:a16="http://schemas.microsoft.com/office/drawing/2014/main" id="{E4CBB1D0-B29A-43E8-9DB2-907C59632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A80C4F-C46C-487D-8552-AA96F45E7D66}"/>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251053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EA15-B642-448F-BA6D-23173A575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537B5-3DDD-4598-ABBE-0C24BD1818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D01181-8D08-4107-9A32-5132E98E2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5AA650-2BD0-4BF5-94CB-463A4D067EF4}"/>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6" name="Footer Placeholder 5">
            <a:extLst>
              <a:ext uri="{FF2B5EF4-FFF2-40B4-BE49-F238E27FC236}">
                <a16:creationId xmlns:a16="http://schemas.microsoft.com/office/drawing/2014/main" id="{A1367AFB-C2C1-4E1B-BBB9-ECA209AAC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5C9C6-3C76-405B-B6E7-C89D4EE52E34}"/>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59134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1350282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9C66-1B7C-4E1B-AA8A-E0CAD699D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A2113B-E474-4209-97F9-5A3494D3D2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CB9222-ED28-476C-8222-3EBE815CD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3369D8-5DD4-4225-943C-7CBDD101F458}"/>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6" name="Footer Placeholder 5">
            <a:extLst>
              <a:ext uri="{FF2B5EF4-FFF2-40B4-BE49-F238E27FC236}">
                <a16:creationId xmlns:a16="http://schemas.microsoft.com/office/drawing/2014/main" id="{7AEDCC74-973D-4BC3-8B3C-8AE391632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3CE9F7-CB0A-45EF-BF2A-934C2F950FEC}"/>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3118325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ECCA-2CDF-414C-A65A-AEE763BC1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687D77-8B63-4FE1-BC19-13CC608035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4F5F5-631E-4B11-AD1A-BC7B5D3BDBEA}"/>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5" name="Footer Placeholder 4">
            <a:extLst>
              <a:ext uri="{FF2B5EF4-FFF2-40B4-BE49-F238E27FC236}">
                <a16:creationId xmlns:a16="http://schemas.microsoft.com/office/drawing/2014/main" id="{E3E31F82-FA3F-43AF-90AD-06A2EAED0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ADF92-1B93-4FA2-943B-FBD1F4418B13}"/>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1723215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CBB0D-EB3A-49EB-9F2E-412E086F12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B679A2-5439-45D2-93BB-D862AEF6D6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DAF42-4B0A-496A-AEC8-D5A227F25939}"/>
              </a:ext>
            </a:extLst>
          </p:cNvPr>
          <p:cNvSpPr>
            <a:spLocks noGrp="1"/>
          </p:cNvSpPr>
          <p:nvPr>
            <p:ph type="dt" sz="half" idx="10"/>
          </p:nvPr>
        </p:nvSpPr>
        <p:spPr/>
        <p:txBody>
          <a:bodyPr/>
          <a:lstStyle/>
          <a:p>
            <a:fld id="{75E6F0B9-0472-486F-8ECF-ABEAE8836258}" type="datetimeFigureOut">
              <a:rPr lang="en-US" smtClean="0"/>
              <a:t>1/31/2022</a:t>
            </a:fld>
            <a:endParaRPr lang="en-US"/>
          </a:p>
        </p:txBody>
      </p:sp>
      <p:sp>
        <p:nvSpPr>
          <p:cNvPr id="5" name="Footer Placeholder 4">
            <a:extLst>
              <a:ext uri="{FF2B5EF4-FFF2-40B4-BE49-F238E27FC236}">
                <a16:creationId xmlns:a16="http://schemas.microsoft.com/office/drawing/2014/main" id="{44AAB1DB-D293-4FEC-95D1-E166ACC8A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32C86-AF4C-42C1-8F4A-79E687E61657}"/>
              </a:ext>
            </a:extLst>
          </p:cNvPr>
          <p:cNvSpPr>
            <a:spLocks noGrp="1"/>
          </p:cNvSpPr>
          <p:nvPr>
            <p:ph type="sldNum" sz="quarter" idx="12"/>
          </p:nvPr>
        </p:nvSpPr>
        <p:spPr/>
        <p:txBody>
          <a:bodyPr/>
          <a:lstStyle/>
          <a:p>
            <a:fld id="{3F7B6197-BEBA-47A5-BF4E-645421B82EC1}" type="slidenum">
              <a:rPr lang="en-US" smtClean="0"/>
              <a:t>‹#›</a:t>
            </a:fld>
            <a:endParaRPr lang="en-US"/>
          </a:p>
        </p:txBody>
      </p:sp>
    </p:spTree>
    <p:extLst>
      <p:ext uri="{BB962C8B-B14F-4D97-AF65-F5344CB8AC3E}">
        <p14:creationId xmlns:p14="http://schemas.microsoft.com/office/powerpoint/2010/main" val="2344395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110045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2758004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4080007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2800084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1560773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1778779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346958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3444627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3999491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275660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3999062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0CD73AC-58B8-4405-9C5C-E48937936C94}" type="datetimeFigureOut">
              <a:rPr lang="en-AU" smtClean="0"/>
              <a:t>31/01/2022</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CACDD28-A43C-4922-A6E3-BC6CA59E12AE}" type="slidenum">
              <a:rPr lang="en-AU" smtClean="0"/>
              <a:t>‹#›</a:t>
            </a:fld>
            <a:endParaRPr lang="en-AU"/>
          </a:p>
        </p:txBody>
      </p:sp>
    </p:spTree>
    <p:custDataLst>
      <p:tags r:id="rId1"/>
    </p:custDataLst>
    <p:extLst>
      <p:ext uri="{BB962C8B-B14F-4D97-AF65-F5344CB8AC3E}">
        <p14:creationId xmlns:p14="http://schemas.microsoft.com/office/powerpoint/2010/main" val="343391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1683251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212999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2279362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2474855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1015876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4AC623-A38D-4257-BDCC-065C57B5D520}" type="datetimeFigureOut">
              <a:rPr lang="en-GB" smtClean="0"/>
              <a:pPr/>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0C53F3-68CF-4D64-A630-74B4F86A11B3}" type="slidenum">
              <a:rPr lang="en-GB" smtClean="0"/>
              <a:pPr/>
              <a:t>‹#›</a:t>
            </a:fld>
            <a:endParaRPr lang="en-GB"/>
          </a:p>
        </p:txBody>
      </p:sp>
    </p:spTree>
    <p:extLst>
      <p:ext uri="{BB962C8B-B14F-4D97-AF65-F5344CB8AC3E}">
        <p14:creationId xmlns:p14="http://schemas.microsoft.com/office/powerpoint/2010/main" val="3854036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AC623-A38D-4257-BDCC-065C57B5D520}" type="datetimeFigureOut">
              <a:rPr lang="en-GB" smtClean="0"/>
              <a:pPr/>
              <a:t>31/01/2022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C53F3-68CF-4D64-A630-74B4F86A11B3}" type="slidenum">
              <a:rPr lang="en-GB" smtClean="0"/>
              <a:pPr/>
              <a:t>‹#›</a:t>
            </a:fld>
            <a:endParaRPr lang="en-GB"/>
          </a:p>
        </p:txBody>
      </p:sp>
    </p:spTree>
    <p:extLst>
      <p:ext uri="{BB962C8B-B14F-4D97-AF65-F5344CB8AC3E}">
        <p14:creationId xmlns:p14="http://schemas.microsoft.com/office/powerpoint/2010/main" val="28743840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15AE95-A7A0-4A33-9D20-E3F47BBF5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710379-B764-4F86-A696-0BC42D5DCC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A4C71-73EC-48D0-BD31-1407A174F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6F0B9-0472-486F-8ECF-ABEAE8836258}" type="datetimeFigureOut">
              <a:rPr lang="en-US" smtClean="0"/>
              <a:t>1/31/2022</a:t>
            </a:fld>
            <a:endParaRPr lang="en-US"/>
          </a:p>
        </p:txBody>
      </p:sp>
      <p:sp>
        <p:nvSpPr>
          <p:cNvPr id="5" name="Footer Placeholder 4">
            <a:extLst>
              <a:ext uri="{FF2B5EF4-FFF2-40B4-BE49-F238E27FC236}">
                <a16:creationId xmlns:a16="http://schemas.microsoft.com/office/drawing/2014/main" id="{BEDDFC2F-AE20-4F72-B93E-FB4B0F7DE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C7C731-C626-44C8-9B14-32A23FAA7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B6197-BEBA-47A5-BF4E-645421B82EC1}" type="slidenum">
              <a:rPr lang="en-US" smtClean="0"/>
              <a:t>‹#›</a:t>
            </a:fld>
            <a:endParaRPr lang="en-US"/>
          </a:p>
        </p:txBody>
      </p:sp>
    </p:spTree>
    <p:extLst>
      <p:ext uri="{BB962C8B-B14F-4D97-AF65-F5344CB8AC3E}">
        <p14:creationId xmlns:p14="http://schemas.microsoft.com/office/powerpoint/2010/main" val="1518909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051"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9349" y="4533269"/>
            <a:ext cx="11952651" cy="232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3"/>
    </p:custDataLst>
    <p:extLst>
      <p:ext uri="{BB962C8B-B14F-4D97-AF65-F5344CB8AC3E}">
        <p14:creationId xmlns:p14="http://schemas.microsoft.com/office/powerpoint/2010/main" val="3045410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7030A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childhelplineinternational.org/"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lliancecpha.org/en/child-protection-online-library/technical-note-covid-19-and-children-deprived-their-liberty?fbclid=IwAR0Tio4wUvzBJrS_7eZnpReRUcfV1lAdFIeepVOeCTS2EWYL9Fbsn2FN4F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lliancecpha.org/en/system/tdf/library/attachments/covid-19_alternative_care_technical_note_final.pdf?file=1&amp;type=node&amp;id=37605" TargetMode="External"/><Relationship Id="rId5" Type="http://schemas.openxmlformats.org/officeDocument/2006/relationships/image" Target="../media/image2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www.cpaor.net/CPMS_INSPIRE_complementarity_guide" TargetMode="External"/><Relationship Id="rId3" Type="http://schemas.openxmlformats.org/officeDocument/2006/relationships/image" Target="../media/image3.png"/><Relationship Id="rId7" Type="http://schemas.openxmlformats.org/officeDocument/2006/relationships/hyperlink" Target="https://alliancecpha.org/en/CPMS_hom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youtube.com/watch?v=BPhza8ED2Qk&amp;feature=youtu.be" TargetMode="External"/><Relationship Id="rId5" Type="http://schemas.openxmlformats.org/officeDocument/2006/relationships/hyperlink" Target="https://www.end-violence.org/inspire"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hyperlink" Target="mailto:CPAOR_EnglishHelpDesk@unicef.org" TargetMode="External"/><Relationship Id="rId3" Type="http://schemas.openxmlformats.org/officeDocument/2006/relationships/image" Target="../media/image3.png"/><Relationship Id="rId7" Type="http://schemas.openxmlformats.org/officeDocument/2006/relationships/hyperlink" Target="mailto:CPAOR_ArabicHelpDesk@unicef.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CPAOR_SpanishHelpDesk@unicef.org" TargetMode="External"/><Relationship Id="rId11" Type="http://schemas.openxmlformats.org/officeDocument/2006/relationships/hyperlink" Target="http://www.cpcnetwork.org/inspire-working-group/" TargetMode="External"/><Relationship Id="rId5" Type="http://schemas.openxmlformats.org/officeDocument/2006/relationships/hyperlink" Target="mailto:vbloch@unicef.org" TargetMode="External"/><Relationship Id="rId10" Type="http://schemas.openxmlformats.org/officeDocument/2006/relationships/hyperlink" Target="mailto:cpms.wg@alliancecpha.org" TargetMode="External"/><Relationship Id="rId4" Type="http://schemas.openxmlformats.org/officeDocument/2006/relationships/image" Target="../media/image5.png"/><Relationship Id="rId9" Type="http://schemas.openxmlformats.org/officeDocument/2006/relationships/hyperlink" Target="mailto:CPAOR_FrenchHelpDesk@unicef.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childhelplineinternational.or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FA3D-9298-4662-AE80-1A1498F89246}"/>
              </a:ext>
            </a:extLst>
          </p:cNvPr>
          <p:cNvSpPr>
            <a:spLocks noGrp="1"/>
          </p:cNvSpPr>
          <p:nvPr>
            <p:ph type="ctrTitle"/>
          </p:nvPr>
        </p:nvSpPr>
        <p:spPr>
          <a:xfrm>
            <a:off x="370426" y="4917996"/>
            <a:ext cx="10923638" cy="858329"/>
          </a:xfrm>
        </p:spPr>
        <p:txBody>
          <a:bodyPr>
            <a:normAutofit/>
          </a:bodyPr>
          <a:lstStyle/>
          <a:p>
            <a:pPr algn="l"/>
            <a:r>
              <a:rPr lang="en-US" sz="3200" b="1" dirty="0">
                <a:solidFill>
                  <a:schemeClr val="tx1"/>
                </a:solidFill>
              </a:rPr>
              <a:t>Welcome to the workshop on Violence Prevention!</a:t>
            </a:r>
            <a:br>
              <a:rPr lang="en-US" sz="3200" b="1" dirty="0">
                <a:solidFill>
                  <a:schemeClr val="tx1"/>
                </a:solidFill>
              </a:rPr>
            </a:br>
            <a:endParaRPr lang="en-US" sz="1800" b="1" dirty="0">
              <a:solidFill>
                <a:schemeClr val="tx1"/>
              </a:solidFill>
            </a:endParaRPr>
          </a:p>
        </p:txBody>
      </p:sp>
      <p:pic>
        <p:nvPicPr>
          <p:cNvPr id="4" name="Picture 3" descr="A picture containing person, indoor, young, child&#10;&#10;Description automatically generated">
            <a:extLst>
              <a:ext uri="{FF2B5EF4-FFF2-40B4-BE49-F238E27FC236}">
                <a16:creationId xmlns:a16="http://schemas.microsoft.com/office/drawing/2014/main" id="{870873FD-D96F-4106-8FA3-DD5B80C5B60A}"/>
              </a:ext>
            </a:extLst>
          </p:cNvPr>
          <p:cNvPicPr>
            <a:picLocks noChangeAspect="1"/>
          </p:cNvPicPr>
          <p:nvPr/>
        </p:nvPicPr>
        <p:blipFill rotWithShape="1">
          <a:blip r:embed="rId3">
            <a:extLst>
              <a:ext uri="{28A0092B-C50C-407E-A947-70E740481C1C}">
                <a14:useLocalDpi xmlns:a14="http://schemas.microsoft.com/office/drawing/2010/main" val="0"/>
              </a:ext>
            </a:extLst>
          </a:blip>
          <a:srcRect l="282" r="4032"/>
          <a:stretch/>
        </p:blipFill>
        <p:spPr>
          <a:xfrm>
            <a:off x="20" y="10"/>
            <a:ext cx="6095974" cy="4252522"/>
          </a:xfrm>
          <a:prstGeom prst="rect">
            <a:avLst/>
          </a:prstGeom>
        </p:spPr>
      </p:pic>
      <p:pic>
        <p:nvPicPr>
          <p:cNvPr id="6" name="Picture 5">
            <a:extLst>
              <a:ext uri="{FF2B5EF4-FFF2-40B4-BE49-F238E27FC236}">
                <a16:creationId xmlns:a16="http://schemas.microsoft.com/office/drawing/2014/main" id="{C4C0E134-C620-4EC2-B835-8D46CD7F138F}"/>
              </a:ext>
            </a:extLst>
          </p:cNvPr>
          <p:cNvPicPr>
            <a:picLocks noChangeAspect="1"/>
          </p:cNvPicPr>
          <p:nvPr/>
        </p:nvPicPr>
        <p:blipFill rotWithShape="1">
          <a:blip r:embed="rId4"/>
          <a:srcRect l="3454" r="11245" b="-2"/>
          <a:stretch/>
        </p:blipFill>
        <p:spPr>
          <a:xfrm>
            <a:off x="9368103" y="291328"/>
            <a:ext cx="2148369" cy="1498929"/>
          </a:xfrm>
          <a:prstGeom prst="rect">
            <a:avLst/>
          </a:prstGeom>
        </p:spPr>
      </p:pic>
      <p:cxnSp>
        <p:nvCxnSpPr>
          <p:cNvPr id="36" name="Straight Connector 35">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8475AB2-7D66-4658-A207-8F1128E44B3E}"/>
              </a:ext>
            </a:extLst>
          </p:cNvPr>
          <p:cNvSpPr/>
          <p:nvPr/>
        </p:nvSpPr>
        <p:spPr>
          <a:xfrm>
            <a:off x="6888957" y="3676002"/>
            <a:ext cx="5303023" cy="461665"/>
          </a:xfrm>
          <a:prstGeom prst="rect">
            <a:avLst/>
          </a:prstGeom>
        </p:spPr>
        <p:txBody>
          <a:bodyPr wrap="square">
            <a:spAutoFit/>
          </a:bodyPr>
          <a:lstStyle/>
          <a:p>
            <a:pPr algn="r"/>
            <a:r>
              <a:rPr lang="en-US" sz="2400" dirty="0"/>
              <a:t>Virtual training</a:t>
            </a:r>
            <a:r>
              <a:rPr lang="en-US" sz="2400"/>
              <a:t>, 1. </a:t>
            </a:r>
            <a:r>
              <a:rPr lang="en-US" sz="2400" dirty="0"/>
              <a:t>– 3.12.2021</a:t>
            </a:r>
          </a:p>
        </p:txBody>
      </p:sp>
      <p:pic>
        <p:nvPicPr>
          <p:cNvPr id="7" name="Grafik 6">
            <a:extLst>
              <a:ext uri="{FF2B5EF4-FFF2-40B4-BE49-F238E27FC236}">
                <a16:creationId xmlns:a16="http://schemas.microsoft.com/office/drawing/2014/main" id="{02716E38-38AB-4574-B0AF-98986C05DC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6582" y="535163"/>
            <a:ext cx="2666851" cy="1153787"/>
          </a:xfrm>
          <a:prstGeom prst="rect">
            <a:avLst/>
          </a:prstGeom>
        </p:spPr>
      </p:pic>
      <p:sp>
        <p:nvSpPr>
          <p:cNvPr id="8" name="Textfeld 7">
            <a:extLst>
              <a:ext uri="{FF2B5EF4-FFF2-40B4-BE49-F238E27FC236}">
                <a16:creationId xmlns:a16="http://schemas.microsoft.com/office/drawing/2014/main" id="{66C9EC9A-1023-4E19-BD30-59B8EA997E0E}"/>
              </a:ext>
            </a:extLst>
          </p:cNvPr>
          <p:cNvSpPr txBox="1"/>
          <p:nvPr/>
        </p:nvSpPr>
        <p:spPr>
          <a:xfrm>
            <a:off x="6473877" y="2161189"/>
            <a:ext cx="5499381" cy="646331"/>
          </a:xfrm>
          <a:prstGeom prst="rect">
            <a:avLst/>
          </a:prstGeom>
          <a:noFill/>
        </p:spPr>
        <p:txBody>
          <a:bodyPr wrap="square" rtlCol="0">
            <a:spAutoFit/>
          </a:bodyPr>
          <a:lstStyle/>
          <a:p>
            <a:pPr algn="ctr"/>
            <a:r>
              <a:rPr lang="de-DE" dirty="0"/>
              <a:t>By </a:t>
            </a:r>
            <a:r>
              <a:rPr lang="de-DE" dirty="0" err="1"/>
              <a:t>the</a:t>
            </a:r>
            <a:r>
              <a:rPr lang="de-DE" dirty="0"/>
              <a:t> Global Child </a:t>
            </a:r>
            <a:r>
              <a:rPr lang="de-DE" dirty="0" err="1"/>
              <a:t>Protection</a:t>
            </a:r>
            <a:r>
              <a:rPr lang="de-DE" dirty="0"/>
              <a:t> Area </a:t>
            </a:r>
            <a:r>
              <a:rPr lang="de-DE" dirty="0" err="1"/>
              <a:t>of</a:t>
            </a:r>
            <a:r>
              <a:rPr lang="de-DE" dirty="0"/>
              <a:t> </a:t>
            </a:r>
            <a:r>
              <a:rPr lang="de-DE" dirty="0" err="1"/>
              <a:t>Responsibility</a:t>
            </a:r>
            <a:r>
              <a:rPr lang="de-DE" dirty="0"/>
              <a:t> </a:t>
            </a:r>
          </a:p>
          <a:p>
            <a:pPr algn="ctr"/>
            <a:r>
              <a:rPr lang="de-DE" dirty="0"/>
              <a:t>in </a:t>
            </a:r>
            <a:r>
              <a:rPr lang="de-DE" dirty="0" err="1"/>
              <a:t>partnership</a:t>
            </a:r>
            <a:r>
              <a:rPr lang="de-DE" dirty="0"/>
              <a:t> </a:t>
            </a:r>
            <a:r>
              <a:rPr lang="de-DE" dirty="0" err="1"/>
              <a:t>with</a:t>
            </a:r>
            <a:r>
              <a:rPr lang="de-DE" dirty="0"/>
              <a:t> World Vision</a:t>
            </a:r>
          </a:p>
        </p:txBody>
      </p:sp>
      <p:pic>
        <p:nvPicPr>
          <p:cNvPr id="11" name="Grafik 10">
            <a:extLst>
              <a:ext uri="{FF2B5EF4-FFF2-40B4-BE49-F238E27FC236}">
                <a16:creationId xmlns:a16="http://schemas.microsoft.com/office/drawing/2014/main" id="{17AD887A-0327-4DD4-8A93-8571DC167FAF}"/>
              </a:ext>
            </a:extLst>
          </p:cNvPr>
          <p:cNvPicPr>
            <a:picLocks noChangeAspect="1"/>
          </p:cNvPicPr>
          <p:nvPr/>
        </p:nvPicPr>
        <p:blipFill>
          <a:blip r:embed="rId6"/>
          <a:stretch>
            <a:fillRect/>
          </a:stretch>
        </p:blipFill>
        <p:spPr>
          <a:xfrm>
            <a:off x="4625786" y="5464509"/>
            <a:ext cx="2641009" cy="858328"/>
          </a:xfrm>
          <a:prstGeom prst="rect">
            <a:avLst/>
          </a:prstGeom>
        </p:spPr>
      </p:pic>
    </p:spTree>
    <p:extLst>
      <p:ext uri="{BB962C8B-B14F-4D97-AF65-F5344CB8AC3E}">
        <p14:creationId xmlns:p14="http://schemas.microsoft.com/office/powerpoint/2010/main" val="3867092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INSPIRE versus CPMS</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0" name="Text Placeholder 3">
            <a:extLst>
              <a:ext uri="{FF2B5EF4-FFF2-40B4-BE49-F238E27FC236}">
                <a16:creationId xmlns:a16="http://schemas.microsoft.com/office/drawing/2014/main" id="{82299680-EADD-495F-A505-E4375293D4ED}"/>
              </a:ext>
            </a:extLst>
          </p:cNvPr>
          <p:cNvSpPr txBox="1">
            <a:spLocks/>
          </p:cNvSpPr>
          <p:nvPr/>
        </p:nvSpPr>
        <p:spPr>
          <a:xfrm>
            <a:off x="701850" y="623990"/>
            <a:ext cx="10195998" cy="1271587"/>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b="1" dirty="0">
              <a:solidFill>
                <a:schemeClr val="tx2">
                  <a:lumMod val="75000"/>
                </a:schemeClr>
              </a:solidFill>
            </a:endParaRPr>
          </a:p>
        </p:txBody>
      </p:sp>
      <p:sp>
        <p:nvSpPr>
          <p:cNvPr id="9" name="Marcador de contenido 2">
            <a:extLst>
              <a:ext uri="{FF2B5EF4-FFF2-40B4-BE49-F238E27FC236}">
                <a16:creationId xmlns:a16="http://schemas.microsoft.com/office/drawing/2014/main" id="{30C04EFC-AEA8-4696-B0E5-C6E85A051D23}"/>
              </a:ext>
            </a:extLst>
          </p:cNvPr>
          <p:cNvSpPr>
            <a:spLocks noGrp="1"/>
          </p:cNvSpPr>
          <p:nvPr>
            <p:ph idx="1"/>
          </p:nvPr>
        </p:nvSpPr>
        <p:spPr>
          <a:xfrm>
            <a:off x="833203" y="1781529"/>
            <a:ext cx="6661611" cy="4351338"/>
          </a:xfrm>
        </p:spPr>
        <p:txBody>
          <a:bodyPr>
            <a:normAutofit/>
          </a:bodyPr>
          <a:lstStyle/>
          <a:p>
            <a:pPr marL="0" indent="0">
              <a:buNone/>
            </a:pPr>
            <a:r>
              <a:rPr lang="en-GB" sz="2200" i="1" dirty="0">
                <a:solidFill>
                  <a:schemeClr val="bg1"/>
                </a:solidFill>
              </a:rPr>
              <a:t>No one sector has the resources or capacities to prevent or respond to all of children’s protection and well-being needs</a:t>
            </a:r>
          </a:p>
          <a:p>
            <a:pPr marL="0" indent="0">
              <a:buNone/>
            </a:pPr>
            <a:endParaRPr lang="en-GB" sz="2200" dirty="0">
              <a:solidFill>
                <a:schemeClr val="bg1"/>
              </a:solidFill>
            </a:endParaRPr>
          </a:p>
          <a:p>
            <a:pPr>
              <a:buClr>
                <a:schemeClr val="tx2">
                  <a:lumMod val="75000"/>
                </a:schemeClr>
              </a:buClr>
              <a:buFont typeface="Courier New" panose="02070309020205020404" pitchFamily="49" charset="0"/>
              <a:buChar char="o"/>
              <a:tabLst>
                <a:tab pos="538163" algn="l"/>
              </a:tabLst>
            </a:pPr>
            <a:r>
              <a:rPr lang="en-GB" sz="2400" b="1" dirty="0">
                <a:solidFill>
                  <a:schemeClr val="bg1"/>
                </a:solidFill>
              </a:rPr>
              <a:t>Health Sector</a:t>
            </a:r>
          </a:p>
          <a:p>
            <a:pPr>
              <a:buClr>
                <a:schemeClr val="tx2">
                  <a:lumMod val="75000"/>
                </a:schemeClr>
              </a:buClr>
              <a:buFont typeface="Courier New" panose="02070309020205020404" pitchFamily="49" charset="0"/>
              <a:buChar char="o"/>
              <a:tabLst>
                <a:tab pos="538163" algn="l"/>
              </a:tabLst>
            </a:pPr>
            <a:r>
              <a:rPr lang="en-GB" sz="2400" b="1" dirty="0">
                <a:solidFill>
                  <a:schemeClr val="bg1"/>
                </a:solidFill>
              </a:rPr>
              <a:t>Justice </a:t>
            </a:r>
          </a:p>
          <a:p>
            <a:pPr>
              <a:buClr>
                <a:schemeClr val="tx2">
                  <a:lumMod val="75000"/>
                </a:schemeClr>
              </a:buClr>
              <a:buFont typeface="Courier New" panose="02070309020205020404" pitchFamily="49" charset="0"/>
              <a:buChar char="o"/>
              <a:tabLst>
                <a:tab pos="538163" algn="l"/>
              </a:tabLst>
            </a:pPr>
            <a:r>
              <a:rPr lang="en-GB" sz="2400" b="1" dirty="0">
                <a:solidFill>
                  <a:schemeClr val="bg1"/>
                </a:solidFill>
              </a:rPr>
              <a:t>Social Services</a:t>
            </a:r>
          </a:p>
          <a:p>
            <a:pPr>
              <a:buClr>
                <a:schemeClr val="tx2">
                  <a:lumMod val="75000"/>
                </a:schemeClr>
              </a:buClr>
              <a:buFont typeface="Courier New" panose="02070309020205020404" pitchFamily="49" charset="0"/>
              <a:buChar char="o"/>
              <a:tabLst>
                <a:tab pos="538163" algn="l"/>
              </a:tabLst>
            </a:pPr>
            <a:endParaRPr lang="en-GB" sz="2400" b="1" dirty="0">
              <a:solidFill>
                <a:schemeClr val="bg1"/>
              </a:solidFill>
            </a:endParaRPr>
          </a:p>
          <a:p>
            <a:pPr marL="0" indent="0">
              <a:buClr>
                <a:schemeClr val="tx2">
                  <a:lumMod val="75000"/>
                </a:schemeClr>
              </a:buClr>
              <a:buNone/>
              <a:tabLst>
                <a:tab pos="538163" algn="l"/>
              </a:tabLst>
            </a:pPr>
            <a:endParaRPr lang="en-GB" sz="2400" b="1" dirty="0">
              <a:solidFill>
                <a:schemeClr val="bg1"/>
              </a:solidFill>
            </a:endParaRPr>
          </a:p>
        </p:txBody>
      </p:sp>
      <p:pic>
        <p:nvPicPr>
          <p:cNvPr id="11" name="Picture 4" descr="Screen Shot 2019-10-07 at 9.19.46 PM.png">
            <a:extLst>
              <a:ext uri="{FF2B5EF4-FFF2-40B4-BE49-F238E27FC236}">
                <a16:creationId xmlns:a16="http://schemas.microsoft.com/office/drawing/2014/main" id="{3F06A573-3630-4D46-B47D-AE6AB10F2DA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94814" y="20845"/>
            <a:ext cx="2060917" cy="6837155"/>
          </a:xfrm>
          <a:prstGeom prst="rect">
            <a:avLst/>
          </a:prstGeom>
        </p:spPr>
      </p:pic>
      <p:sp>
        <p:nvSpPr>
          <p:cNvPr id="12" name="Título 1">
            <a:extLst>
              <a:ext uri="{FF2B5EF4-FFF2-40B4-BE49-F238E27FC236}">
                <a16:creationId xmlns:a16="http://schemas.microsoft.com/office/drawing/2014/main" id="{CF5A7BC3-CD51-4190-AA03-0D44BFC1A3A9}"/>
              </a:ext>
            </a:extLst>
          </p:cNvPr>
          <p:cNvSpPr txBox="1">
            <a:spLocks/>
          </p:cNvSpPr>
          <p:nvPr/>
        </p:nvSpPr>
        <p:spPr>
          <a:xfrm>
            <a:off x="815162" y="687375"/>
            <a:ext cx="9235440" cy="1254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415E7C"/>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2">
                    <a:lumMod val="75000"/>
                  </a:schemeClr>
                </a:solidFill>
                <a:effectLst/>
                <a:uLnTx/>
                <a:uFillTx/>
                <a:latin typeface="Calibri" panose="020F0502020204030204"/>
                <a:ea typeface="+mj-ea"/>
                <a:cs typeface="+mj-cs"/>
              </a:rPr>
              <a:t>Multisectoral Approach in the C</a:t>
            </a:r>
            <a:r>
              <a:rPr lang="en-US" sz="2400" dirty="0">
                <a:solidFill>
                  <a:schemeClr val="tx2">
                    <a:lumMod val="75000"/>
                  </a:schemeClr>
                </a:solidFill>
                <a:latin typeface="Calibri" panose="020F0502020204030204"/>
              </a:rPr>
              <a:t>PMS</a:t>
            </a:r>
            <a:r>
              <a:rPr kumimoji="0" lang="en-GB" sz="2400" b="1" i="0" u="none" strike="noStrike" kern="1200" cap="none" spc="0" normalizeH="0" baseline="0" noProof="0" dirty="0">
                <a:ln>
                  <a:noFill/>
                </a:ln>
                <a:solidFill>
                  <a:schemeClr val="tx2">
                    <a:lumMod val="75000"/>
                  </a:schemeClr>
                </a:solidFill>
                <a:effectLst/>
                <a:uLnTx/>
                <a:uFillTx/>
                <a:latin typeface="Calibri" panose="020F0502020204030204"/>
                <a:ea typeface="+mj-ea"/>
                <a:cs typeface="+mj-cs"/>
              </a:rPr>
              <a:t>: Pillar 4</a:t>
            </a:r>
          </a:p>
        </p:txBody>
      </p:sp>
    </p:spTree>
    <p:extLst>
      <p:ext uri="{BB962C8B-B14F-4D97-AF65-F5344CB8AC3E}">
        <p14:creationId xmlns:p14="http://schemas.microsoft.com/office/powerpoint/2010/main" val="3383450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Health Sector</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0" name="Text Placeholder 3">
            <a:extLst>
              <a:ext uri="{FF2B5EF4-FFF2-40B4-BE49-F238E27FC236}">
                <a16:creationId xmlns:a16="http://schemas.microsoft.com/office/drawing/2014/main" id="{82299680-EADD-495F-A505-E4375293D4ED}"/>
              </a:ext>
            </a:extLst>
          </p:cNvPr>
          <p:cNvSpPr txBox="1">
            <a:spLocks/>
          </p:cNvSpPr>
          <p:nvPr/>
        </p:nvSpPr>
        <p:spPr>
          <a:xfrm>
            <a:off x="701850" y="732912"/>
            <a:ext cx="6340395" cy="1271587"/>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chemeClr val="tx2">
                    <a:lumMod val="75000"/>
                  </a:schemeClr>
                </a:solidFill>
              </a:rPr>
              <a:t>Address children’s immediate physical and mental health care needs in line with guidelines and protocols</a:t>
            </a:r>
          </a:p>
        </p:txBody>
      </p:sp>
      <p:sp>
        <p:nvSpPr>
          <p:cNvPr id="12" name="Rectangle 2">
            <a:extLst>
              <a:ext uri="{FF2B5EF4-FFF2-40B4-BE49-F238E27FC236}">
                <a16:creationId xmlns:a16="http://schemas.microsoft.com/office/drawing/2014/main" id="{A2325B29-696C-4CD0-AADB-128B571B9034}"/>
              </a:ext>
            </a:extLst>
          </p:cNvPr>
          <p:cNvSpPr/>
          <p:nvPr/>
        </p:nvSpPr>
        <p:spPr>
          <a:xfrm>
            <a:off x="701850" y="1644219"/>
            <a:ext cx="11221208" cy="4924425"/>
          </a:xfrm>
          <a:prstGeom prst="rect">
            <a:avLst/>
          </a:prstGeom>
        </p:spPr>
        <p:txBody>
          <a:bodyPr wrap="square">
            <a:spAutoFit/>
          </a:bodyPr>
          <a:lstStyle/>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Identification of children that suffer abuse or neglect </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Assessing the safety of the child</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Interacting with caregivers in suspected cases of child maltreatment</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Providing first-line support for children exposed to child maltreatment </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Providing basic psychosocial support to victims of child maltreatment and helping with more severe mental health problems</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Responding to child sexual abuse </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Collecting medical history, conducting physical exams and appropriate documentation of findings</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WHO Guidelines for the health sector response to child maltreatment provide evidence-based recommendations:</a:t>
            </a:r>
          </a:p>
          <a:p>
            <a:pPr marL="742950" lvl="1" indent="-285750">
              <a:spcAft>
                <a:spcPts val="600"/>
              </a:spcAft>
              <a:buFont typeface="Arial" panose="020B0604020202020204" pitchFamily="34" charset="0"/>
              <a:buChar char="•"/>
            </a:pPr>
            <a:r>
              <a:rPr lang="en-US" sz="1600" dirty="0">
                <a:solidFill>
                  <a:schemeClr val="bg1"/>
                </a:solidFill>
              </a:rPr>
              <a:t>for frontline health care providers </a:t>
            </a:r>
          </a:p>
          <a:p>
            <a:pPr marL="742950" lvl="1" indent="-285750">
              <a:spcAft>
                <a:spcPts val="600"/>
              </a:spcAft>
              <a:buFont typeface="Arial" panose="020B0604020202020204" pitchFamily="34" charset="0"/>
              <a:buChar char="•"/>
            </a:pPr>
            <a:r>
              <a:rPr lang="en-US" sz="1600" dirty="0">
                <a:solidFill>
                  <a:schemeClr val="bg1"/>
                </a:solidFill>
              </a:rPr>
              <a:t>including in settings with limited resources</a:t>
            </a:r>
          </a:p>
          <a:p>
            <a:pPr marL="742950" lvl="1" indent="-285750">
              <a:spcAft>
                <a:spcPts val="600"/>
              </a:spcAft>
              <a:buFont typeface="Arial" panose="020B0604020202020204" pitchFamily="34" charset="0"/>
              <a:buChar char="•"/>
            </a:pPr>
            <a:r>
              <a:rPr lang="en-US" sz="1600" dirty="0">
                <a:solidFill>
                  <a:schemeClr val="bg1"/>
                </a:solidFill>
              </a:rPr>
              <a:t>to provide immediate and medium-term quality care for children exposed to physical, emotional and sexual abuse and neglect</a:t>
            </a:r>
          </a:p>
        </p:txBody>
      </p:sp>
      <p:pic>
        <p:nvPicPr>
          <p:cNvPr id="4" name="Grafik 3" descr="Ein Bild, das Text enthält.&#10;&#10;Automatisch generierte Beschreibung">
            <a:extLst>
              <a:ext uri="{FF2B5EF4-FFF2-40B4-BE49-F238E27FC236}">
                <a16:creationId xmlns:a16="http://schemas.microsoft.com/office/drawing/2014/main" id="{B416A211-58B9-4BE9-9BA0-F22A126CB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5892" y="1036008"/>
            <a:ext cx="3274258" cy="1967460"/>
          </a:xfrm>
          <a:prstGeom prst="rect">
            <a:avLst/>
          </a:prstGeom>
        </p:spPr>
      </p:pic>
    </p:spTree>
    <p:extLst>
      <p:ext uri="{BB962C8B-B14F-4D97-AF65-F5344CB8AC3E}">
        <p14:creationId xmlns:p14="http://schemas.microsoft.com/office/powerpoint/2010/main" val="4120931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5351451" y="55545"/>
            <a:ext cx="2230194"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Justice</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0" name="Text Placeholder 3">
            <a:extLst>
              <a:ext uri="{FF2B5EF4-FFF2-40B4-BE49-F238E27FC236}">
                <a16:creationId xmlns:a16="http://schemas.microsoft.com/office/drawing/2014/main" id="{82299680-EADD-495F-A505-E4375293D4ED}"/>
              </a:ext>
            </a:extLst>
          </p:cNvPr>
          <p:cNvSpPr txBox="1">
            <a:spLocks/>
          </p:cNvSpPr>
          <p:nvPr/>
        </p:nvSpPr>
        <p:spPr>
          <a:xfrm>
            <a:off x="5351451" y="670826"/>
            <a:ext cx="6340395" cy="946801"/>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chemeClr val="tx2">
                    <a:lumMod val="75000"/>
                  </a:schemeClr>
                </a:solidFill>
              </a:rPr>
              <a:t>Strengthen child-friendly justice processes</a:t>
            </a:r>
          </a:p>
        </p:txBody>
      </p:sp>
      <p:sp>
        <p:nvSpPr>
          <p:cNvPr id="12" name="Rectangle 2">
            <a:extLst>
              <a:ext uri="{FF2B5EF4-FFF2-40B4-BE49-F238E27FC236}">
                <a16:creationId xmlns:a16="http://schemas.microsoft.com/office/drawing/2014/main" id="{A2325B29-696C-4CD0-AADB-128B571B9034}"/>
              </a:ext>
            </a:extLst>
          </p:cNvPr>
          <p:cNvSpPr/>
          <p:nvPr/>
        </p:nvSpPr>
        <p:spPr>
          <a:xfrm>
            <a:off x="5837683" y="1710313"/>
            <a:ext cx="5854163" cy="2631490"/>
          </a:xfrm>
          <a:prstGeom prst="rect">
            <a:avLst/>
          </a:prstGeom>
        </p:spPr>
        <p:txBody>
          <a:bodyPr wrap="square">
            <a:spAutoFit/>
          </a:bodyPr>
          <a:lstStyle/>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Specialist police units</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Protective mechanisms where needed</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Investigate and prosecute perpetrators</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Offer quality, free legal aid</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Specialized juvenile justice systems</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Diversion and non-custodial sentencing for juveniles</a:t>
            </a:r>
          </a:p>
        </p:txBody>
      </p:sp>
      <p:pic>
        <p:nvPicPr>
          <p:cNvPr id="4" name="Grafik 3" descr="Ein Bild, das drinnen, aus Holz, Gerät enthält.&#10;&#10;Automatisch generierte Beschreibung">
            <a:extLst>
              <a:ext uri="{FF2B5EF4-FFF2-40B4-BE49-F238E27FC236}">
                <a16:creationId xmlns:a16="http://schemas.microsoft.com/office/drawing/2014/main" id="{6B53177E-D9A7-4FFF-BAD6-D2696C464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31" y="-79513"/>
            <a:ext cx="5203136" cy="6937513"/>
          </a:xfrm>
          <a:prstGeom prst="rect">
            <a:avLst/>
          </a:prstGeom>
        </p:spPr>
      </p:pic>
    </p:spTree>
    <p:extLst>
      <p:ext uri="{BB962C8B-B14F-4D97-AF65-F5344CB8AC3E}">
        <p14:creationId xmlns:p14="http://schemas.microsoft.com/office/powerpoint/2010/main" val="1377072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0" name="Rectangle 1">
            <a:extLst>
              <a:ext uri="{FF2B5EF4-FFF2-40B4-BE49-F238E27FC236}">
                <a16:creationId xmlns:a16="http://schemas.microsoft.com/office/drawing/2014/main" id="{94AA3B0A-BBE2-42A1-8836-2DBDA871A47A}"/>
              </a:ext>
            </a:extLst>
          </p:cNvPr>
          <p:cNvSpPr/>
          <p:nvPr/>
        </p:nvSpPr>
        <p:spPr>
          <a:xfrm>
            <a:off x="1056306" y="1496427"/>
            <a:ext cx="10079388" cy="1384995"/>
          </a:xfrm>
          <a:prstGeom prst="rect">
            <a:avLst/>
          </a:prstGeom>
        </p:spPr>
        <p:txBody>
          <a:bodyPr wrap="square">
            <a:spAutoFit/>
          </a:bodyPr>
          <a:lstStyle/>
          <a:p>
            <a:r>
              <a:rPr lang="en-US" sz="2800" b="1" dirty="0">
                <a:solidFill>
                  <a:schemeClr val="tx2">
                    <a:lumMod val="75000"/>
                  </a:schemeClr>
                </a:solidFill>
              </a:rPr>
              <a:t>Do laws, policies, mandates, protocols and normative guidance exist to guide the work of service providers in the CP sector? </a:t>
            </a:r>
          </a:p>
          <a:p>
            <a:r>
              <a:rPr lang="en-US" sz="2800" b="1" dirty="0">
                <a:solidFill>
                  <a:schemeClr val="tx2">
                    <a:lumMod val="75000"/>
                  </a:schemeClr>
                </a:solidFill>
              </a:rPr>
              <a:t>Think about an example of your country.</a:t>
            </a:r>
          </a:p>
        </p:txBody>
      </p:sp>
      <p:sp>
        <p:nvSpPr>
          <p:cNvPr id="9" name="Rectangle 1">
            <a:extLst>
              <a:ext uri="{FF2B5EF4-FFF2-40B4-BE49-F238E27FC236}">
                <a16:creationId xmlns:a16="http://schemas.microsoft.com/office/drawing/2014/main" id="{18795625-9C28-4C81-895F-E6622C200BA9}"/>
              </a:ext>
            </a:extLst>
          </p:cNvPr>
          <p:cNvSpPr/>
          <p:nvPr/>
        </p:nvSpPr>
        <p:spPr>
          <a:xfrm>
            <a:off x="1056306" y="2642307"/>
            <a:ext cx="10079388" cy="1815882"/>
          </a:xfrm>
          <a:prstGeom prst="rect">
            <a:avLst/>
          </a:prstGeom>
        </p:spPr>
        <p:txBody>
          <a:bodyPr wrap="square">
            <a:spAutoFit/>
          </a:bodyPr>
          <a:lstStyle/>
          <a:p>
            <a:endParaRPr lang="de-DE" sz="2800" b="1" dirty="0">
              <a:solidFill>
                <a:schemeClr val="tx2">
                  <a:lumMod val="75000"/>
                </a:schemeClr>
              </a:solidFill>
            </a:endParaRPr>
          </a:p>
          <a:p>
            <a:endParaRPr lang="de-DE" sz="2800" b="1" dirty="0">
              <a:solidFill>
                <a:schemeClr val="tx2">
                  <a:lumMod val="75000"/>
                </a:schemeClr>
              </a:solidFill>
            </a:endParaRPr>
          </a:p>
          <a:p>
            <a:r>
              <a:rPr lang="en-US" sz="2800" b="1" dirty="0">
                <a:solidFill>
                  <a:schemeClr val="tx2">
                    <a:lumMod val="75000"/>
                  </a:schemeClr>
                </a:solidFill>
              </a:rPr>
              <a:t>Do service providers have sufficient training, supervision and support to implement these effectively?</a:t>
            </a:r>
          </a:p>
        </p:txBody>
      </p:sp>
      <p:sp>
        <p:nvSpPr>
          <p:cNvPr id="11" name="Title 1">
            <a:extLst>
              <a:ext uri="{FF2B5EF4-FFF2-40B4-BE49-F238E27FC236}">
                <a16:creationId xmlns:a16="http://schemas.microsoft.com/office/drawing/2014/main" id="{D348C4A9-E4CE-4B99-A435-DD0D44F92AFC}"/>
              </a:ext>
            </a:extLst>
          </p:cNvPr>
          <p:cNvSpPr>
            <a:spLocks noGrp="1"/>
          </p:cNvSpPr>
          <p:nvPr>
            <p:ph type="title"/>
          </p:nvPr>
        </p:nvSpPr>
        <p:spPr>
          <a:xfrm>
            <a:off x="1056306" y="140658"/>
            <a:ext cx="2230194"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Break-Out</a:t>
            </a:r>
          </a:p>
        </p:txBody>
      </p:sp>
    </p:spTree>
    <p:extLst>
      <p:ext uri="{BB962C8B-B14F-4D97-AF65-F5344CB8AC3E}">
        <p14:creationId xmlns:p14="http://schemas.microsoft.com/office/powerpoint/2010/main" val="2178562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Social Services</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0" name="Text Placeholder 3">
            <a:extLst>
              <a:ext uri="{FF2B5EF4-FFF2-40B4-BE49-F238E27FC236}">
                <a16:creationId xmlns:a16="http://schemas.microsoft.com/office/drawing/2014/main" id="{82299680-EADD-495F-A505-E4375293D4ED}"/>
              </a:ext>
            </a:extLst>
          </p:cNvPr>
          <p:cNvSpPr txBox="1">
            <a:spLocks/>
          </p:cNvSpPr>
          <p:nvPr/>
        </p:nvSpPr>
        <p:spPr>
          <a:xfrm>
            <a:off x="701850" y="703096"/>
            <a:ext cx="6340395" cy="101815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chemeClr val="tx2">
                    <a:lumMod val="75000"/>
                  </a:schemeClr>
                </a:solidFill>
              </a:rPr>
              <a:t>Strengthen mechanisms for child protection</a:t>
            </a:r>
          </a:p>
        </p:txBody>
      </p:sp>
      <p:sp>
        <p:nvSpPr>
          <p:cNvPr id="12" name="Rectangle 2">
            <a:extLst>
              <a:ext uri="{FF2B5EF4-FFF2-40B4-BE49-F238E27FC236}">
                <a16:creationId xmlns:a16="http://schemas.microsoft.com/office/drawing/2014/main" id="{A2325B29-696C-4CD0-AADB-128B571B9034}"/>
              </a:ext>
            </a:extLst>
          </p:cNvPr>
          <p:cNvSpPr/>
          <p:nvPr/>
        </p:nvSpPr>
        <p:spPr>
          <a:xfrm>
            <a:off x="760842" y="1952496"/>
            <a:ext cx="5003526" cy="2477601"/>
          </a:xfrm>
          <a:prstGeom prst="rect">
            <a:avLst/>
          </a:prstGeom>
        </p:spPr>
        <p:txBody>
          <a:bodyPr wrap="square">
            <a:spAutoFit/>
          </a:bodyPr>
          <a:lstStyle/>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Support </a:t>
            </a:r>
            <a:r>
              <a:rPr lang="en-US" sz="2000" b="1" dirty="0">
                <a:solidFill>
                  <a:schemeClr val="bg1"/>
                </a:solidFill>
              </a:rPr>
              <a:t>coordination of services</a:t>
            </a:r>
            <a:r>
              <a:rPr lang="en-US" sz="2000" dirty="0">
                <a:solidFill>
                  <a:schemeClr val="bg1"/>
                </a:solidFill>
              </a:rPr>
              <a:t>/</a:t>
            </a:r>
            <a:r>
              <a:rPr lang="en-US" sz="2000" b="1" dirty="0">
                <a:solidFill>
                  <a:schemeClr val="bg1"/>
                </a:solidFill>
              </a:rPr>
              <a:t>case management</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Offer </a:t>
            </a:r>
            <a:r>
              <a:rPr lang="en-US" sz="2000" b="1" dirty="0">
                <a:solidFill>
                  <a:schemeClr val="bg1"/>
                </a:solidFill>
              </a:rPr>
              <a:t>alternative care</a:t>
            </a:r>
            <a:r>
              <a:rPr lang="en-US" sz="2000" dirty="0">
                <a:solidFill>
                  <a:schemeClr val="bg1"/>
                </a:solidFill>
              </a:rPr>
              <a:t>, including </a:t>
            </a:r>
            <a:r>
              <a:rPr lang="en-US" sz="2000" b="1" dirty="0">
                <a:solidFill>
                  <a:schemeClr val="bg1"/>
                </a:solidFill>
              </a:rPr>
              <a:t>foster care</a:t>
            </a:r>
            <a:r>
              <a:rPr lang="en-US" sz="2000" dirty="0">
                <a:solidFill>
                  <a:schemeClr val="bg1"/>
                </a:solidFill>
              </a:rPr>
              <a:t>, if necessary</a:t>
            </a:r>
          </a:p>
          <a:p>
            <a:pPr marL="342900" indent="-342900">
              <a:spcAft>
                <a:spcPts val="600"/>
              </a:spcAft>
              <a:buClr>
                <a:schemeClr val="tx2">
                  <a:lumMod val="75000"/>
                </a:schemeClr>
              </a:buClr>
              <a:buFont typeface="Courier New" panose="02070309020205020404" pitchFamily="49" charset="0"/>
              <a:buChar char="o"/>
            </a:pPr>
            <a:r>
              <a:rPr lang="en-US" sz="2000" b="1" dirty="0">
                <a:solidFill>
                  <a:schemeClr val="bg1"/>
                </a:solidFill>
              </a:rPr>
              <a:t>Counselling</a:t>
            </a:r>
            <a:r>
              <a:rPr lang="en-US" sz="2000" dirty="0">
                <a:solidFill>
                  <a:schemeClr val="bg1"/>
                </a:solidFill>
              </a:rPr>
              <a:t> and </a:t>
            </a:r>
            <a:r>
              <a:rPr lang="en-US" sz="2000" b="1" dirty="0">
                <a:solidFill>
                  <a:schemeClr val="bg1"/>
                </a:solidFill>
              </a:rPr>
              <a:t>therapeutic approaches</a:t>
            </a:r>
          </a:p>
          <a:p>
            <a:pPr marL="342900" indent="-342900">
              <a:spcAft>
                <a:spcPts val="600"/>
              </a:spcAft>
              <a:buClr>
                <a:schemeClr val="tx2">
                  <a:lumMod val="75000"/>
                </a:schemeClr>
              </a:buClr>
              <a:buFont typeface="Courier New" panose="02070309020205020404" pitchFamily="49" charset="0"/>
              <a:buChar char="o"/>
            </a:pPr>
            <a:r>
              <a:rPr lang="en-US" sz="2000" dirty="0">
                <a:solidFill>
                  <a:schemeClr val="bg1"/>
                </a:solidFill>
              </a:rPr>
              <a:t>Support </a:t>
            </a:r>
            <a:r>
              <a:rPr lang="en-US" sz="2000" b="1" dirty="0">
                <a:solidFill>
                  <a:schemeClr val="bg1"/>
                </a:solidFill>
              </a:rPr>
              <a:t>treatment </a:t>
            </a:r>
            <a:r>
              <a:rPr lang="en-US" sz="2000" b="1" dirty="0" err="1">
                <a:solidFill>
                  <a:schemeClr val="bg1"/>
                </a:solidFill>
              </a:rPr>
              <a:t>programmes</a:t>
            </a:r>
            <a:r>
              <a:rPr lang="en-US" sz="2000" b="1" dirty="0">
                <a:solidFill>
                  <a:schemeClr val="bg1"/>
                </a:solidFill>
              </a:rPr>
              <a:t> </a:t>
            </a:r>
            <a:r>
              <a:rPr lang="en-US" sz="2000" dirty="0">
                <a:solidFill>
                  <a:schemeClr val="bg1"/>
                </a:solidFill>
              </a:rPr>
              <a:t>for children in juvenile justice system</a:t>
            </a:r>
          </a:p>
        </p:txBody>
      </p:sp>
      <p:pic>
        <p:nvPicPr>
          <p:cNvPr id="4" name="Grafik 3" descr="Ein Bild, das Handschuhe, Visitenkarte enthält.&#10;&#10;Automatisch generierte Beschreibung">
            <a:extLst>
              <a:ext uri="{FF2B5EF4-FFF2-40B4-BE49-F238E27FC236}">
                <a16:creationId xmlns:a16="http://schemas.microsoft.com/office/drawing/2014/main" id="{D835D637-2AA5-43F9-9095-D95A22534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368" y="1952496"/>
            <a:ext cx="6238704" cy="3180277"/>
          </a:xfrm>
          <a:prstGeom prst="rect">
            <a:avLst/>
          </a:prstGeom>
        </p:spPr>
      </p:pic>
    </p:spTree>
    <p:extLst>
      <p:ext uri="{BB962C8B-B14F-4D97-AF65-F5344CB8AC3E}">
        <p14:creationId xmlns:p14="http://schemas.microsoft.com/office/powerpoint/2010/main" val="1915100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It is important…</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2" name="Text Placeholder 5">
            <a:extLst>
              <a:ext uri="{FF2B5EF4-FFF2-40B4-BE49-F238E27FC236}">
                <a16:creationId xmlns:a16="http://schemas.microsoft.com/office/drawing/2014/main" id="{FE056FB1-FA30-4654-B929-9F7AEEF847DD}"/>
              </a:ext>
            </a:extLst>
          </p:cNvPr>
          <p:cNvSpPr txBox="1">
            <a:spLocks/>
          </p:cNvSpPr>
          <p:nvPr/>
        </p:nvSpPr>
        <p:spPr>
          <a:xfrm>
            <a:off x="684476" y="1864485"/>
            <a:ext cx="5389201" cy="47992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4" name="Textfeld 3">
            <a:extLst>
              <a:ext uri="{FF2B5EF4-FFF2-40B4-BE49-F238E27FC236}">
                <a16:creationId xmlns:a16="http://schemas.microsoft.com/office/drawing/2014/main" id="{EA6A09A6-D381-43E9-A1AF-9034F554A11B}"/>
              </a:ext>
            </a:extLst>
          </p:cNvPr>
          <p:cNvSpPr txBox="1"/>
          <p:nvPr/>
        </p:nvSpPr>
        <p:spPr>
          <a:xfrm>
            <a:off x="701850" y="999651"/>
            <a:ext cx="6265305" cy="523220"/>
          </a:xfrm>
          <a:prstGeom prst="rect">
            <a:avLst/>
          </a:prstGeom>
          <a:noFill/>
        </p:spPr>
        <p:txBody>
          <a:bodyPr wrap="none" rtlCol="0">
            <a:spAutoFit/>
          </a:bodyPr>
          <a:lstStyle/>
          <a:p>
            <a:r>
              <a:rPr lang="de-DE" sz="2800" b="1" dirty="0">
                <a:solidFill>
                  <a:schemeClr val="tx2">
                    <a:lumMod val="75000"/>
                  </a:schemeClr>
                </a:solidFill>
              </a:rPr>
              <a:t>… </a:t>
            </a:r>
            <a:r>
              <a:rPr lang="de-DE" sz="2800" b="1" dirty="0" err="1">
                <a:solidFill>
                  <a:schemeClr val="tx2">
                    <a:lumMod val="75000"/>
                  </a:schemeClr>
                </a:solidFill>
              </a:rPr>
              <a:t>to</a:t>
            </a:r>
            <a:r>
              <a:rPr lang="de-DE" sz="2800" b="1" dirty="0">
                <a:solidFill>
                  <a:schemeClr val="tx2">
                    <a:lumMod val="75000"/>
                  </a:schemeClr>
                </a:solidFill>
              </a:rPr>
              <a:t> find out </a:t>
            </a:r>
            <a:r>
              <a:rPr lang="de-DE" sz="2800" b="1" dirty="0" err="1">
                <a:solidFill>
                  <a:schemeClr val="tx2">
                    <a:lumMod val="75000"/>
                  </a:schemeClr>
                </a:solidFill>
              </a:rPr>
              <a:t>the</a:t>
            </a:r>
            <a:r>
              <a:rPr lang="de-DE" sz="2800" b="1" dirty="0">
                <a:solidFill>
                  <a:schemeClr val="tx2">
                    <a:lumMod val="75000"/>
                  </a:schemeClr>
                </a:solidFill>
              </a:rPr>
              <a:t> </a:t>
            </a:r>
            <a:r>
              <a:rPr lang="de-DE" sz="2800" b="1" dirty="0" err="1">
                <a:solidFill>
                  <a:schemeClr val="tx2">
                    <a:lumMod val="75000"/>
                  </a:schemeClr>
                </a:solidFill>
              </a:rPr>
              <a:t>children</a:t>
            </a:r>
            <a:r>
              <a:rPr lang="de-DE" sz="2800" b="1" dirty="0">
                <a:solidFill>
                  <a:schemeClr val="tx2">
                    <a:lumMod val="75000"/>
                  </a:schemeClr>
                </a:solidFill>
              </a:rPr>
              <a:t> </a:t>
            </a:r>
            <a:r>
              <a:rPr lang="de-DE" sz="2800" b="1" dirty="0" err="1">
                <a:solidFill>
                  <a:schemeClr val="tx2">
                    <a:lumMod val="75000"/>
                  </a:schemeClr>
                </a:solidFill>
              </a:rPr>
              <a:t>who</a:t>
            </a:r>
            <a:r>
              <a:rPr lang="de-DE" sz="2800" b="1" dirty="0">
                <a:solidFill>
                  <a:schemeClr val="tx2">
                    <a:lumMod val="75000"/>
                  </a:schemeClr>
                </a:solidFill>
              </a:rPr>
              <a:t> </a:t>
            </a:r>
            <a:r>
              <a:rPr lang="de-DE" sz="2800" b="1" dirty="0" err="1">
                <a:solidFill>
                  <a:schemeClr val="tx2">
                    <a:lumMod val="75000"/>
                  </a:schemeClr>
                </a:solidFill>
              </a:rPr>
              <a:t>need</a:t>
            </a:r>
            <a:r>
              <a:rPr lang="de-DE" sz="2800" b="1" dirty="0">
                <a:solidFill>
                  <a:schemeClr val="tx2">
                    <a:lumMod val="75000"/>
                  </a:schemeClr>
                </a:solidFill>
              </a:rPr>
              <a:t> </a:t>
            </a:r>
            <a:r>
              <a:rPr lang="de-DE" sz="2800" b="1" dirty="0" err="1">
                <a:solidFill>
                  <a:schemeClr val="tx2">
                    <a:lumMod val="75000"/>
                  </a:schemeClr>
                </a:solidFill>
              </a:rPr>
              <a:t>help</a:t>
            </a:r>
            <a:endParaRPr lang="de-DE" sz="2800" b="1" dirty="0">
              <a:solidFill>
                <a:schemeClr val="tx2">
                  <a:lumMod val="75000"/>
                </a:schemeClr>
              </a:solidFill>
            </a:endParaRPr>
          </a:p>
        </p:txBody>
      </p:sp>
      <p:sp>
        <p:nvSpPr>
          <p:cNvPr id="14" name="Textfeld 13">
            <a:extLst>
              <a:ext uri="{FF2B5EF4-FFF2-40B4-BE49-F238E27FC236}">
                <a16:creationId xmlns:a16="http://schemas.microsoft.com/office/drawing/2014/main" id="{1FDFCD43-7D65-4F07-857E-68858566C5C2}"/>
              </a:ext>
            </a:extLst>
          </p:cNvPr>
          <p:cNvSpPr txBox="1"/>
          <p:nvPr/>
        </p:nvSpPr>
        <p:spPr>
          <a:xfrm>
            <a:off x="1179872" y="1769667"/>
            <a:ext cx="6397521" cy="1323439"/>
          </a:xfrm>
          <a:prstGeom prst="rect">
            <a:avLst/>
          </a:prstGeom>
          <a:noFill/>
        </p:spPr>
        <p:txBody>
          <a:bodyPr wrap="none" rtlCol="0">
            <a:spAutoFit/>
          </a:bodyPr>
          <a:lstStyle/>
          <a:p>
            <a:pPr marL="342900" indent="-342900">
              <a:buClr>
                <a:schemeClr val="tx2">
                  <a:lumMod val="75000"/>
                </a:schemeClr>
              </a:buClr>
              <a:buFont typeface="Courier New" panose="02070309020205020404" pitchFamily="49" charset="0"/>
              <a:buChar char="o"/>
            </a:pPr>
            <a:r>
              <a:rPr lang="de-DE" sz="2000" dirty="0" err="1">
                <a:solidFill>
                  <a:schemeClr val="bg1"/>
                </a:solidFill>
              </a:rPr>
              <a:t>Raise</a:t>
            </a:r>
            <a:r>
              <a:rPr lang="de-DE" sz="2000" dirty="0">
                <a:solidFill>
                  <a:schemeClr val="bg1"/>
                </a:solidFill>
              </a:rPr>
              <a:t> Awareness</a:t>
            </a:r>
          </a:p>
          <a:p>
            <a:pPr marL="342900" indent="-342900">
              <a:buClr>
                <a:schemeClr val="tx2">
                  <a:lumMod val="75000"/>
                </a:schemeClr>
              </a:buClr>
              <a:buFont typeface="Courier New" panose="02070309020205020404" pitchFamily="49" charset="0"/>
              <a:buChar char="o"/>
            </a:pPr>
            <a:r>
              <a:rPr lang="de-DE" sz="2000" dirty="0" err="1">
                <a:solidFill>
                  <a:schemeClr val="bg1"/>
                </a:solidFill>
              </a:rPr>
              <a:t>Protect</a:t>
            </a:r>
            <a:r>
              <a:rPr lang="de-DE" sz="2000" dirty="0">
                <a:solidFill>
                  <a:schemeClr val="bg1"/>
                </a:solidFill>
              </a:rPr>
              <a:t> </a:t>
            </a:r>
            <a:r>
              <a:rPr lang="de-DE" sz="2000" dirty="0" err="1">
                <a:solidFill>
                  <a:schemeClr val="bg1"/>
                </a:solidFill>
              </a:rPr>
              <a:t>privacy</a:t>
            </a:r>
            <a:r>
              <a:rPr lang="de-DE" sz="2000" dirty="0">
                <a:solidFill>
                  <a:schemeClr val="bg1"/>
                </a:solidFill>
              </a:rPr>
              <a:t> and </a:t>
            </a:r>
            <a:r>
              <a:rPr lang="de-DE" sz="2000" dirty="0" err="1">
                <a:solidFill>
                  <a:schemeClr val="bg1"/>
                </a:solidFill>
              </a:rPr>
              <a:t>confidentiality</a:t>
            </a:r>
            <a:endParaRPr lang="de-DE" sz="2000" dirty="0">
              <a:solidFill>
                <a:schemeClr val="bg1"/>
              </a:solidFill>
            </a:endParaRPr>
          </a:p>
          <a:p>
            <a:pPr marL="342900" indent="-342900">
              <a:buClr>
                <a:schemeClr val="tx2">
                  <a:lumMod val="75000"/>
                </a:schemeClr>
              </a:buClr>
              <a:buFont typeface="Courier New" panose="02070309020205020404" pitchFamily="49" charset="0"/>
              <a:buChar char="o"/>
            </a:pPr>
            <a:r>
              <a:rPr lang="de-DE" sz="2000" dirty="0" err="1">
                <a:solidFill>
                  <a:schemeClr val="bg1"/>
                </a:solidFill>
              </a:rPr>
              <a:t>Establish</a:t>
            </a:r>
            <a:r>
              <a:rPr lang="de-DE" sz="2000" dirty="0">
                <a:solidFill>
                  <a:schemeClr val="bg1"/>
                </a:solidFill>
              </a:rPr>
              <a:t> </a:t>
            </a:r>
            <a:r>
              <a:rPr lang="de-DE" sz="2000" dirty="0" err="1">
                <a:solidFill>
                  <a:schemeClr val="bg1"/>
                </a:solidFill>
              </a:rPr>
              <a:t>child-freindly</a:t>
            </a:r>
            <a:r>
              <a:rPr lang="de-DE" sz="2000" dirty="0">
                <a:solidFill>
                  <a:schemeClr val="bg1"/>
                </a:solidFill>
              </a:rPr>
              <a:t> </a:t>
            </a:r>
            <a:r>
              <a:rPr lang="de-DE" sz="2000" dirty="0" err="1">
                <a:solidFill>
                  <a:schemeClr val="bg1"/>
                </a:solidFill>
              </a:rPr>
              <a:t>reporting</a:t>
            </a:r>
            <a:r>
              <a:rPr lang="de-DE" sz="2000" dirty="0">
                <a:solidFill>
                  <a:schemeClr val="bg1"/>
                </a:solidFill>
              </a:rPr>
              <a:t> </a:t>
            </a:r>
            <a:r>
              <a:rPr lang="de-DE" sz="2000" dirty="0" err="1">
                <a:solidFill>
                  <a:schemeClr val="bg1"/>
                </a:solidFill>
              </a:rPr>
              <a:t>mechanisms</a:t>
            </a:r>
            <a:endParaRPr lang="de-DE" sz="2000" dirty="0">
              <a:solidFill>
                <a:schemeClr val="bg1"/>
              </a:solidFill>
            </a:endParaRPr>
          </a:p>
          <a:p>
            <a:pPr marL="342900" indent="-342900">
              <a:buClr>
                <a:schemeClr val="tx2">
                  <a:lumMod val="75000"/>
                </a:schemeClr>
              </a:buClr>
              <a:buFont typeface="Courier New" panose="02070309020205020404" pitchFamily="49" charset="0"/>
              <a:buChar char="o"/>
            </a:pPr>
            <a:r>
              <a:rPr lang="de-DE" sz="2000" dirty="0" err="1">
                <a:solidFill>
                  <a:schemeClr val="bg1"/>
                </a:solidFill>
              </a:rPr>
              <a:t>Respond</a:t>
            </a:r>
            <a:r>
              <a:rPr lang="de-DE" sz="2000" dirty="0">
                <a:solidFill>
                  <a:schemeClr val="bg1"/>
                </a:solidFill>
              </a:rPr>
              <a:t> </a:t>
            </a:r>
            <a:r>
              <a:rPr lang="de-DE" sz="2000" dirty="0" err="1">
                <a:solidFill>
                  <a:schemeClr val="bg1"/>
                </a:solidFill>
              </a:rPr>
              <a:t>appropriately</a:t>
            </a:r>
            <a:r>
              <a:rPr lang="de-DE" sz="2000" dirty="0">
                <a:solidFill>
                  <a:schemeClr val="bg1"/>
                </a:solidFill>
              </a:rPr>
              <a:t> </a:t>
            </a:r>
            <a:r>
              <a:rPr lang="de-DE" sz="2000" dirty="0" err="1">
                <a:solidFill>
                  <a:schemeClr val="bg1"/>
                </a:solidFill>
              </a:rPr>
              <a:t>to</a:t>
            </a:r>
            <a:r>
              <a:rPr lang="de-DE" sz="2000" dirty="0">
                <a:solidFill>
                  <a:schemeClr val="bg1"/>
                </a:solidFill>
              </a:rPr>
              <a:t> </a:t>
            </a:r>
            <a:r>
              <a:rPr lang="de-DE" sz="2000" dirty="0" err="1">
                <a:solidFill>
                  <a:schemeClr val="bg1"/>
                </a:solidFill>
              </a:rPr>
              <a:t>children</a:t>
            </a:r>
            <a:r>
              <a:rPr lang="de-DE" sz="2000" dirty="0">
                <a:solidFill>
                  <a:schemeClr val="bg1"/>
                </a:solidFill>
              </a:rPr>
              <a:t> </a:t>
            </a:r>
            <a:r>
              <a:rPr lang="de-DE" sz="2000" dirty="0" err="1">
                <a:solidFill>
                  <a:schemeClr val="bg1"/>
                </a:solidFill>
              </a:rPr>
              <a:t>who</a:t>
            </a:r>
            <a:r>
              <a:rPr lang="de-DE" sz="2000" dirty="0">
                <a:solidFill>
                  <a:schemeClr val="bg1"/>
                </a:solidFill>
              </a:rPr>
              <a:t> </a:t>
            </a:r>
            <a:r>
              <a:rPr lang="de-DE" sz="2000" dirty="0" err="1">
                <a:solidFill>
                  <a:schemeClr val="bg1"/>
                </a:solidFill>
              </a:rPr>
              <a:t>disclose</a:t>
            </a:r>
            <a:r>
              <a:rPr lang="de-DE" sz="2000" dirty="0">
                <a:solidFill>
                  <a:schemeClr val="bg1"/>
                </a:solidFill>
              </a:rPr>
              <a:t> </a:t>
            </a:r>
            <a:r>
              <a:rPr lang="de-DE" sz="2000" dirty="0" err="1">
                <a:solidFill>
                  <a:schemeClr val="bg1"/>
                </a:solidFill>
              </a:rPr>
              <a:t>violence</a:t>
            </a:r>
            <a:endParaRPr lang="de-DE" sz="2000" dirty="0">
              <a:solidFill>
                <a:schemeClr val="bg1"/>
              </a:solidFill>
            </a:endParaRPr>
          </a:p>
        </p:txBody>
      </p:sp>
      <p:pic>
        <p:nvPicPr>
          <p:cNvPr id="16" name="Grafik 15">
            <a:extLst>
              <a:ext uri="{FF2B5EF4-FFF2-40B4-BE49-F238E27FC236}">
                <a16:creationId xmlns:a16="http://schemas.microsoft.com/office/drawing/2014/main" id="{CA291E46-3748-4C55-AE79-B46D4E80A18D}"/>
              </a:ext>
            </a:extLst>
          </p:cNvPr>
          <p:cNvPicPr>
            <a:picLocks noChangeAspect="1"/>
          </p:cNvPicPr>
          <p:nvPr/>
        </p:nvPicPr>
        <p:blipFill>
          <a:blip r:embed="rId5"/>
          <a:stretch>
            <a:fillRect/>
          </a:stretch>
        </p:blipFill>
        <p:spPr>
          <a:xfrm>
            <a:off x="1237710" y="3437779"/>
            <a:ext cx="9078592" cy="2562583"/>
          </a:xfrm>
          <a:prstGeom prst="rect">
            <a:avLst/>
          </a:prstGeom>
        </p:spPr>
      </p:pic>
    </p:spTree>
    <p:extLst>
      <p:ext uri="{BB962C8B-B14F-4D97-AF65-F5344CB8AC3E}">
        <p14:creationId xmlns:p14="http://schemas.microsoft.com/office/powerpoint/2010/main" val="2844062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86E7DCC-6AEC-42D6-AF79-081552EF3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842" y="0"/>
            <a:ext cx="2128529" cy="920887"/>
          </a:xfrm>
          <a:prstGeom prst="rect">
            <a:avLst/>
          </a:prstGeom>
        </p:spPr>
      </p:pic>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Child-friendly &amp; gender-sensitive</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4"/>
          <a:srcRect l="3454" r="11245" b="-2"/>
          <a:stretch/>
        </p:blipFill>
        <p:spPr>
          <a:xfrm>
            <a:off x="10774289" y="140659"/>
            <a:ext cx="1228782" cy="857328"/>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10">
            <a:extLst>
              <a:ext uri="{FF2B5EF4-FFF2-40B4-BE49-F238E27FC236}">
                <a16:creationId xmlns:a16="http://schemas.microsoft.com/office/drawing/2014/main" id="{F279C930-91D1-4CC3-B2C6-215C0E043BE3}"/>
              </a:ext>
            </a:extLst>
          </p:cNvPr>
          <p:cNvSpPr>
            <a:spLocks noGrp="1"/>
          </p:cNvSpPr>
          <p:nvPr>
            <p:ph idx="1"/>
          </p:nvPr>
        </p:nvSpPr>
        <p:spPr>
          <a:xfrm>
            <a:off x="701851" y="1214206"/>
            <a:ext cx="7527750" cy="5182596"/>
          </a:xfrm>
        </p:spPr>
        <p:txBody>
          <a:bodyPr>
            <a:normAutofit/>
          </a:bodyPr>
          <a:lstStyle/>
          <a:p>
            <a:pPr marL="0" indent="0">
              <a:buNone/>
            </a:pPr>
            <a:r>
              <a:rPr lang="en-US" sz="2400" b="1" dirty="0">
                <a:solidFill>
                  <a:schemeClr val="tx2">
                    <a:lumMod val="75000"/>
                  </a:schemeClr>
                </a:solidFill>
              </a:rPr>
              <a:t>Child-friendly systems and servi</a:t>
            </a:r>
            <a:r>
              <a:rPr lang="en-US" sz="2400" b="1" i="1" dirty="0">
                <a:solidFill>
                  <a:schemeClr val="tx2">
                    <a:lumMod val="75000"/>
                  </a:schemeClr>
                </a:solidFill>
              </a:rPr>
              <a:t>ces </a:t>
            </a:r>
            <a:r>
              <a:rPr lang="en-US" sz="2400" b="1" dirty="0">
                <a:solidFill>
                  <a:schemeClr val="tx2">
                    <a:lumMod val="75000"/>
                  </a:schemeClr>
                </a:solidFill>
              </a:rPr>
              <a:t>recognize children’s right to: </a:t>
            </a:r>
          </a:p>
          <a:p>
            <a:pPr>
              <a:buClr>
                <a:schemeClr val="tx2">
                  <a:lumMod val="75000"/>
                </a:schemeClr>
              </a:buClr>
              <a:buFont typeface="Courier New" panose="02070309020205020404" pitchFamily="49" charset="0"/>
              <a:buChar char="o"/>
            </a:pPr>
            <a:r>
              <a:rPr lang="en-US" sz="2000" dirty="0">
                <a:solidFill>
                  <a:schemeClr val="bg1"/>
                </a:solidFill>
              </a:rPr>
              <a:t>be treated with dignity and compassion; </a:t>
            </a:r>
          </a:p>
          <a:p>
            <a:pPr>
              <a:buClr>
                <a:schemeClr val="tx2">
                  <a:lumMod val="75000"/>
                </a:schemeClr>
              </a:buClr>
              <a:buFont typeface="Courier New" panose="02070309020205020404" pitchFamily="49" charset="0"/>
              <a:buChar char="o"/>
            </a:pPr>
            <a:r>
              <a:rPr lang="en-US" sz="2000" dirty="0">
                <a:solidFill>
                  <a:schemeClr val="bg1"/>
                </a:solidFill>
              </a:rPr>
              <a:t>age-appropriate information they can understand; </a:t>
            </a:r>
          </a:p>
          <a:p>
            <a:pPr>
              <a:buClr>
                <a:schemeClr val="tx2">
                  <a:lumMod val="75000"/>
                </a:schemeClr>
              </a:buClr>
              <a:buFont typeface="Courier New" panose="02070309020205020404" pitchFamily="49" charset="0"/>
              <a:buChar char="o"/>
            </a:pPr>
            <a:r>
              <a:rPr lang="en-US" sz="2000" dirty="0">
                <a:solidFill>
                  <a:schemeClr val="bg1"/>
                </a:solidFill>
              </a:rPr>
              <a:t>be heard and responded to in a </a:t>
            </a:r>
            <a:r>
              <a:rPr lang="en-US" sz="2000" dirty="0" err="1">
                <a:solidFill>
                  <a:schemeClr val="bg1"/>
                </a:solidFill>
              </a:rPr>
              <a:t>non-judgemental</a:t>
            </a:r>
            <a:r>
              <a:rPr lang="en-US" sz="2000" dirty="0">
                <a:solidFill>
                  <a:schemeClr val="bg1"/>
                </a:solidFill>
              </a:rPr>
              <a:t> way; </a:t>
            </a:r>
          </a:p>
          <a:p>
            <a:pPr>
              <a:buClr>
                <a:schemeClr val="tx2">
                  <a:lumMod val="75000"/>
                </a:schemeClr>
              </a:buClr>
              <a:buFont typeface="Courier New" panose="02070309020205020404" pitchFamily="49" charset="0"/>
              <a:buChar char="o"/>
            </a:pPr>
            <a:r>
              <a:rPr lang="en-US" sz="2000" dirty="0">
                <a:solidFill>
                  <a:schemeClr val="bg1"/>
                </a:solidFill>
              </a:rPr>
              <a:t>timely and convenient access to services and procedures; </a:t>
            </a:r>
          </a:p>
          <a:p>
            <a:pPr>
              <a:buClr>
                <a:schemeClr val="tx2">
                  <a:lumMod val="75000"/>
                </a:schemeClr>
              </a:buClr>
              <a:buFont typeface="Courier New" panose="02070309020205020404" pitchFamily="49" charset="0"/>
              <a:buChar char="o"/>
            </a:pPr>
            <a:r>
              <a:rPr lang="en-US" sz="2000" dirty="0">
                <a:solidFill>
                  <a:schemeClr val="bg1"/>
                </a:solidFill>
              </a:rPr>
              <a:t>choice in how care or service is delivered; </a:t>
            </a:r>
          </a:p>
          <a:p>
            <a:pPr>
              <a:buClr>
                <a:schemeClr val="tx2">
                  <a:lumMod val="75000"/>
                </a:schemeClr>
              </a:buClr>
              <a:buFont typeface="Courier New" panose="02070309020205020404" pitchFamily="49" charset="0"/>
              <a:buChar char="o"/>
            </a:pPr>
            <a:r>
              <a:rPr lang="en-US" sz="2000" dirty="0">
                <a:solidFill>
                  <a:schemeClr val="bg1"/>
                </a:solidFill>
              </a:rPr>
              <a:t>participate actively in decision making processes; </a:t>
            </a:r>
          </a:p>
          <a:p>
            <a:pPr>
              <a:buClr>
                <a:schemeClr val="tx2">
                  <a:lumMod val="75000"/>
                </a:schemeClr>
              </a:buClr>
              <a:buFont typeface="Courier New" panose="02070309020205020404" pitchFamily="49" charset="0"/>
              <a:buChar char="o"/>
            </a:pPr>
            <a:r>
              <a:rPr lang="en-US" sz="2000" dirty="0">
                <a:solidFill>
                  <a:schemeClr val="bg1"/>
                </a:solidFill>
              </a:rPr>
              <a:t>have the opportunity to give informed consent at each step of the care process; </a:t>
            </a:r>
          </a:p>
          <a:p>
            <a:pPr>
              <a:buClr>
                <a:schemeClr val="tx2">
                  <a:lumMod val="75000"/>
                </a:schemeClr>
              </a:buClr>
              <a:buFont typeface="Courier New" panose="02070309020205020404" pitchFamily="49" charset="0"/>
              <a:buChar char="o"/>
            </a:pPr>
            <a:r>
              <a:rPr lang="en-US" sz="2000" dirty="0">
                <a:solidFill>
                  <a:schemeClr val="bg1"/>
                </a:solidFill>
              </a:rPr>
              <a:t>procedures adapted for their age and capacity; </a:t>
            </a:r>
          </a:p>
          <a:p>
            <a:pPr>
              <a:buClr>
                <a:schemeClr val="tx2">
                  <a:lumMod val="75000"/>
                </a:schemeClr>
              </a:buClr>
              <a:buFont typeface="Courier New" panose="02070309020205020404" pitchFamily="49" charset="0"/>
              <a:buChar char="o"/>
            </a:pPr>
            <a:r>
              <a:rPr lang="en-US" sz="2000" dirty="0">
                <a:solidFill>
                  <a:schemeClr val="bg1"/>
                </a:solidFill>
              </a:rPr>
              <a:t>procedures conducted in a child-friendly environment; </a:t>
            </a:r>
          </a:p>
          <a:p>
            <a:pPr>
              <a:buClr>
                <a:schemeClr val="tx2">
                  <a:lumMod val="75000"/>
                </a:schemeClr>
              </a:buClr>
              <a:buFont typeface="Courier New" panose="02070309020205020404" pitchFamily="49" charset="0"/>
              <a:buChar char="o"/>
            </a:pPr>
            <a:r>
              <a:rPr lang="en-US" sz="2000" dirty="0">
                <a:solidFill>
                  <a:schemeClr val="bg1"/>
                </a:solidFill>
              </a:rPr>
              <a:t>have their privacy, confidentiality, integrity, and safety assured. </a:t>
            </a:r>
          </a:p>
          <a:p>
            <a:pPr>
              <a:buClr>
                <a:schemeClr val="tx2">
                  <a:lumMod val="75000"/>
                </a:schemeClr>
              </a:buClr>
              <a:buFont typeface="Courier New" panose="02070309020205020404" pitchFamily="49" charset="0"/>
              <a:buChar char="o"/>
            </a:pPr>
            <a:endParaRPr lang="de-DE" sz="2000" dirty="0">
              <a:solidFill>
                <a:schemeClr val="bg1"/>
              </a:solidFill>
              <a:hlinkClick r:id="rId5">
                <a:extLst>
                  <a:ext uri="{A12FA001-AC4F-418D-AE19-62706E023703}">
                    <ahyp:hlinkClr xmlns:ahyp="http://schemas.microsoft.com/office/drawing/2018/hyperlinkcolor" val="tx"/>
                  </a:ext>
                </a:extLst>
              </a:hlinkClick>
            </a:endParaRPr>
          </a:p>
        </p:txBody>
      </p:sp>
      <p:sp>
        <p:nvSpPr>
          <p:cNvPr id="3" name="Welle 2">
            <a:extLst>
              <a:ext uri="{FF2B5EF4-FFF2-40B4-BE49-F238E27FC236}">
                <a16:creationId xmlns:a16="http://schemas.microsoft.com/office/drawing/2014/main" id="{44FD34CC-BE40-4876-BDB1-9BAB549B5552}"/>
              </a:ext>
            </a:extLst>
          </p:cNvPr>
          <p:cNvSpPr/>
          <p:nvPr/>
        </p:nvSpPr>
        <p:spPr>
          <a:xfrm rot="811176">
            <a:off x="7265448" y="2427487"/>
            <a:ext cx="4332157" cy="2443397"/>
          </a:xfrm>
          <a:prstGeom prst="wav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solidFill>
                  <a:schemeClr val="bg1"/>
                </a:solidFill>
              </a:rPr>
              <a:t>Child-</a:t>
            </a:r>
            <a:r>
              <a:rPr lang="de-DE" dirty="0" err="1">
                <a:solidFill>
                  <a:schemeClr val="bg1"/>
                </a:solidFill>
              </a:rPr>
              <a:t>friendly</a:t>
            </a:r>
            <a:r>
              <a:rPr lang="de-DE" dirty="0">
                <a:solidFill>
                  <a:schemeClr val="bg1"/>
                </a:solidFill>
              </a:rPr>
              <a:t> &amp; gender-sensitive </a:t>
            </a:r>
            <a:r>
              <a:rPr lang="de-DE" dirty="0" err="1">
                <a:solidFill>
                  <a:schemeClr val="bg1"/>
                </a:solidFill>
              </a:rPr>
              <a:t>help</a:t>
            </a:r>
            <a:r>
              <a:rPr lang="de-DE" dirty="0">
                <a:solidFill>
                  <a:schemeClr val="bg1"/>
                </a:solidFill>
              </a:rPr>
              <a:t> </a:t>
            </a:r>
            <a:r>
              <a:rPr lang="de-DE" dirty="0" err="1">
                <a:solidFill>
                  <a:schemeClr val="bg1"/>
                </a:solidFill>
              </a:rPr>
              <a:t>avoid</a:t>
            </a:r>
            <a:r>
              <a:rPr lang="de-DE" dirty="0">
                <a:solidFill>
                  <a:schemeClr val="bg1"/>
                </a:solidFill>
              </a:rPr>
              <a:t> </a:t>
            </a:r>
            <a:r>
              <a:rPr lang="de-DE" b="1" dirty="0" err="1">
                <a:solidFill>
                  <a:schemeClr val="bg1"/>
                </a:solidFill>
              </a:rPr>
              <a:t>secondary</a:t>
            </a:r>
            <a:r>
              <a:rPr lang="de-DE" b="1" dirty="0">
                <a:solidFill>
                  <a:schemeClr val="bg1"/>
                </a:solidFill>
              </a:rPr>
              <a:t> </a:t>
            </a:r>
            <a:r>
              <a:rPr lang="de-DE" b="1" dirty="0" err="1">
                <a:solidFill>
                  <a:schemeClr val="bg1"/>
                </a:solidFill>
              </a:rPr>
              <a:t>victimization</a:t>
            </a:r>
            <a:r>
              <a:rPr lang="de-DE" b="1" dirty="0">
                <a:solidFill>
                  <a:schemeClr val="bg1"/>
                </a:solidFill>
              </a:rPr>
              <a:t> </a:t>
            </a:r>
            <a:r>
              <a:rPr lang="de-DE" dirty="0">
                <a:solidFill>
                  <a:schemeClr val="bg1"/>
                </a:solidFill>
              </a:rPr>
              <a:t>– </a:t>
            </a:r>
            <a:r>
              <a:rPr lang="de-DE" dirty="0" err="1">
                <a:solidFill>
                  <a:schemeClr val="bg1"/>
                </a:solidFill>
              </a:rPr>
              <a:t>harm</a:t>
            </a:r>
            <a:r>
              <a:rPr lang="de-DE" dirty="0">
                <a:solidFill>
                  <a:schemeClr val="bg1"/>
                </a:solidFill>
              </a:rPr>
              <a:t> </a:t>
            </a:r>
            <a:r>
              <a:rPr lang="de-DE" dirty="0" err="1">
                <a:solidFill>
                  <a:schemeClr val="bg1"/>
                </a:solidFill>
              </a:rPr>
              <a:t>caused</a:t>
            </a:r>
            <a:r>
              <a:rPr lang="de-DE" dirty="0">
                <a:solidFill>
                  <a:schemeClr val="bg1"/>
                </a:solidFill>
              </a:rPr>
              <a:t> </a:t>
            </a:r>
            <a:r>
              <a:rPr lang="de-DE" dirty="0" err="1">
                <a:solidFill>
                  <a:schemeClr val="bg1"/>
                </a:solidFill>
              </a:rPr>
              <a:t>through</a:t>
            </a:r>
            <a:r>
              <a:rPr lang="de-DE" dirty="0">
                <a:solidFill>
                  <a:schemeClr val="bg1"/>
                </a:solidFill>
              </a:rPr>
              <a:t> </a:t>
            </a:r>
            <a:r>
              <a:rPr lang="de-DE" dirty="0" err="1">
                <a:solidFill>
                  <a:schemeClr val="bg1"/>
                </a:solidFill>
              </a:rPr>
              <a:t>inadequate</a:t>
            </a:r>
            <a:r>
              <a:rPr lang="de-DE" dirty="0">
                <a:solidFill>
                  <a:schemeClr val="bg1"/>
                </a:solidFill>
              </a:rPr>
              <a:t> </a:t>
            </a:r>
            <a:r>
              <a:rPr lang="de-DE" dirty="0" err="1">
                <a:solidFill>
                  <a:schemeClr val="bg1"/>
                </a:solidFill>
              </a:rPr>
              <a:t>response</a:t>
            </a:r>
            <a:r>
              <a:rPr lang="de-DE" dirty="0">
                <a:solidFill>
                  <a:schemeClr val="bg1"/>
                </a:solidFill>
              </a:rPr>
              <a:t> </a:t>
            </a:r>
            <a:r>
              <a:rPr lang="de-DE" dirty="0" err="1">
                <a:solidFill>
                  <a:schemeClr val="bg1"/>
                </a:solidFill>
              </a:rPr>
              <a:t>of</a:t>
            </a:r>
            <a:r>
              <a:rPr lang="de-DE" dirty="0">
                <a:solidFill>
                  <a:schemeClr val="bg1"/>
                </a:solidFill>
              </a:rPr>
              <a:t> </a:t>
            </a:r>
            <a:r>
              <a:rPr lang="de-DE" dirty="0" err="1">
                <a:solidFill>
                  <a:schemeClr val="bg1"/>
                </a:solidFill>
              </a:rPr>
              <a:t>institutions</a:t>
            </a:r>
            <a:r>
              <a:rPr lang="de-DE" dirty="0">
                <a:solidFill>
                  <a:schemeClr val="bg1"/>
                </a:solidFill>
              </a:rPr>
              <a:t> and </a:t>
            </a:r>
            <a:r>
              <a:rPr lang="de-DE" dirty="0" err="1">
                <a:solidFill>
                  <a:schemeClr val="bg1"/>
                </a:solidFill>
              </a:rPr>
              <a:t>individuals</a:t>
            </a:r>
            <a:r>
              <a:rPr lang="de-DE" dirty="0">
                <a:solidFill>
                  <a:schemeClr val="bg1"/>
                </a:solidFill>
              </a:rPr>
              <a:t> </a:t>
            </a:r>
            <a:r>
              <a:rPr lang="de-DE" dirty="0" err="1">
                <a:solidFill>
                  <a:schemeClr val="bg1"/>
                </a:solidFill>
              </a:rPr>
              <a:t>to</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child</a:t>
            </a:r>
            <a:r>
              <a:rPr lang="de-DE" dirty="0">
                <a:solidFill>
                  <a:schemeClr val="bg1"/>
                </a:solidFill>
              </a:rPr>
              <a:t>. </a:t>
            </a:r>
          </a:p>
        </p:txBody>
      </p:sp>
      <p:pic>
        <p:nvPicPr>
          <p:cNvPr id="11" name="Grafik 10">
            <a:extLst>
              <a:ext uri="{FF2B5EF4-FFF2-40B4-BE49-F238E27FC236}">
                <a16:creationId xmlns:a16="http://schemas.microsoft.com/office/drawing/2014/main" id="{B0E5C919-BAC4-42AB-9026-0D03CF24F13B}"/>
              </a:ext>
            </a:extLst>
          </p:cNvPr>
          <p:cNvPicPr>
            <a:picLocks noChangeAspect="1"/>
          </p:cNvPicPr>
          <p:nvPr/>
        </p:nvPicPr>
        <p:blipFill>
          <a:blip r:embed="rId6"/>
          <a:stretch>
            <a:fillRect/>
          </a:stretch>
        </p:blipFill>
        <p:spPr>
          <a:xfrm>
            <a:off x="10490560" y="6223334"/>
            <a:ext cx="1701440" cy="552968"/>
          </a:xfrm>
          <a:prstGeom prst="rect">
            <a:avLst/>
          </a:prstGeom>
        </p:spPr>
      </p:pic>
    </p:spTree>
    <p:extLst>
      <p:ext uri="{BB962C8B-B14F-4D97-AF65-F5344CB8AC3E}">
        <p14:creationId xmlns:p14="http://schemas.microsoft.com/office/powerpoint/2010/main" val="2633579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It is important…</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2" name="Text Placeholder 5">
            <a:extLst>
              <a:ext uri="{FF2B5EF4-FFF2-40B4-BE49-F238E27FC236}">
                <a16:creationId xmlns:a16="http://schemas.microsoft.com/office/drawing/2014/main" id="{FE056FB1-FA30-4654-B929-9F7AEEF847DD}"/>
              </a:ext>
            </a:extLst>
          </p:cNvPr>
          <p:cNvSpPr txBox="1">
            <a:spLocks/>
          </p:cNvSpPr>
          <p:nvPr/>
        </p:nvSpPr>
        <p:spPr>
          <a:xfrm>
            <a:off x="684476" y="1864485"/>
            <a:ext cx="5389201" cy="47992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4" name="Textfeld 3">
            <a:extLst>
              <a:ext uri="{FF2B5EF4-FFF2-40B4-BE49-F238E27FC236}">
                <a16:creationId xmlns:a16="http://schemas.microsoft.com/office/drawing/2014/main" id="{EA6A09A6-D381-43E9-A1AF-9034F554A11B}"/>
              </a:ext>
            </a:extLst>
          </p:cNvPr>
          <p:cNvSpPr txBox="1"/>
          <p:nvPr/>
        </p:nvSpPr>
        <p:spPr>
          <a:xfrm>
            <a:off x="701850" y="999651"/>
            <a:ext cx="8325292" cy="523220"/>
          </a:xfrm>
          <a:prstGeom prst="rect">
            <a:avLst/>
          </a:prstGeom>
          <a:noFill/>
        </p:spPr>
        <p:txBody>
          <a:bodyPr wrap="none" rtlCol="0">
            <a:spAutoFit/>
          </a:bodyPr>
          <a:lstStyle/>
          <a:p>
            <a:r>
              <a:rPr lang="de-DE" sz="2800" b="1" dirty="0">
                <a:solidFill>
                  <a:schemeClr val="tx2">
                    <a:lumMod val="75000"/>
                  </a:schemeClr>
                </a:solidFill>
              </a:rPr>
              <a:t>… </a:t>
            </a:r>
            <a:r>
              <a:rPr lang="de-DE" sz="2800" b="1" dirty="0" err="1">
                <a:solidFill>
                  <a:schemeClr val="tx2">
                    <a:lumMod val="75000"/>
                  </a:schemeClr>
                </a:solidFill>
              </a:rPr>
              <a:t>to</a:t>
            </a:r>
            <a:r>
              <a:rPr lang="de-DE" sz="2800" b="1" dirty="0">
                <a:solidFill>
                  <a:schemeClr val="tx2">
                    <a:lumMod val="75000"/>
                  </a:schemeClr>
                </a:solidFill>
              </a:rPr>
              <a:t> </a:t>
            </a:r>
            <a:r>
              <a:rPr lang="de-DE" sz="2800" b="1" dirty="0" err="1">
                <a:solidFill>
                  <a:schemeClr val="tx2">
                    <a:lumMod val="75000"/>
                  </a:schemeClr>
                </a:solidFill>
              </a:rPr>
              <a:t>help</a:t>
            </a:r>
            <a:r>
              <a:rPr lang="de-DE" sz="2800" b="1" dirty="0">
                <a:solidFill>
                  <a:schemeClr val="tx2">
                    <a:lumMod val="75000"/>
                  </a:schemeClr>
                </a:solidFill>
              </a:rPr>
              <a:t> </a:t>
            </a:r>
            <a:r>
              <a:rPr lang="de-DE" sz="2800" b="1" dirty="0" err="1">
                <a:solidFill>
                  <a:schemeClr val="tx2">
                    <a:lumMod val="75000"/>
                  </a:schemeClr>
                </a:solidFill>
              </a:rPr>
              <a:t>children</a:t>
            </a:r>
            <a:r>
              <a:rPr lang="de-DE" sz="2800" b="1" dirty="0">
                <a:solidFill>
                  <a:schemeClr val="tx2">
                    <a:lumMod val="75000"/>
                  </a:schemeClr>
                </a:solidFill>
              </a:rPr>
              <a:t>, </a:t>
            </a:r>
            <a:r>
              <a:rPr lang="de-DE" sz="2800" b="1" dirty="0" err="1">
                <a:solidFill>
                  <a:schemeClr val="tx2">
                    <a:lumMod val="75000"/>
                  </a:schemeClr>
                </a:solidFill>
              </a:rPr>
              <a:t>immediately</a:t>
            </a:r>
            <a:r>
              <a:rPr lang="de-DE" sz="2800" b="1" dirty="0">
                <a:solidFill>
                  <a:schemeClr val="tx2">
                    <a:lumMod val="75000"/>
                  </a:schemeClr>
                </a:solidFill>
              </a:rPr>
              <a:t> and in </a:t>
            </a:r>
            <a:r>
              <a:rPr lang="de-DE" sz="2800" b="1" dirty="0" err="1">
                <a:solidFill>
                  <a:schemeClr val="tx2">
                    <a:lumMod val="75000"/>
                  </a:schemeClr>
                </a:solidFill>
              </a:rPr>
              <a:t>the</a:t>
            </a:r>
            <a:r>
              <a:rPr lang="de-DE" sz="2800" b="1" dirty="0">
                <a:solidFill>
                  <a:schemeClr val="tx2">
                    <a:lumMod val="75000"/>
                  </a:schemeClr>
                </a:solidFill>
              </a:rPr>
              <a:t> </a:t>
            </a:r>
            <a:r>
              <a:rPr lang="de-DE" sz="2800" b="1" dirty="0" err="1">
                <a:solidFill>
                  <a:schemeClr val="tx2">
                    <a:lumMod val="75000"/>
                  </a:schemeClr>
                </a:solidFill>
              </a:rPr>
              <a:t>longer</a:t>
            </a:r>
            <a:r>
              <a:rPr lang="de-DE" sz="2800" b="1" dirty="0">
                <a:solidFill>
                  <a:schemeClr val="tx2">
                    <a:lumMod val="75000"/>
                  </a:schemeClr>
                </a:solidFill>
              </a:rPr>
              <a:t> </a:t>
            </a:r>
            <a:r>
              <a:rPr lang="de-DE" sz="2800" b="1" dirty="0" err="1">
                <a:solidFill>
                  <a:schemeClr val="tx2">
                    <a:lumMod val="75000"/>
                  </a:schemeClr>
                </a:solidFill>
              </a:rPr>
              <a:t>term</a:t>
            </a:r>
            <a:endParaRPr lang="de-DE" sz="2800" b="1" dirty="0">
              <a:solidFill>
                <a:schemeClr val="tx2">
                  <a:lumMod val="75000"/>
                </a:schemeClr>
              </a:solidFill>
            </a:endParaRPr>
          </a:p>
        </p:txBody>
      </p:sp>
      <p:pic>
        <p:nvPicPr>
          <p:cNvPr id="3" name="Grafik 2">
            <a:extLst>
              <a:ext uri="{FF2B5EF4-FFF2-40B4-BE49-F238E27FC236}">
                <a16:creationId xmlns:a16="http://schemas.microsoft.com/office/drawing/2014/main" id="{F3F772A7-19DF-4A11-8283-80E8E8485549}"/>
              </a:ext>
            </a:extLst>
          </p:cNvPr>
          <p:cNvPicPr>
            <a:picLocks noChangeAspect="1"/>
          </p:cNvPicPr>
          <p:nvPr/>
        </p:nvPicPr>
        <p:blipFill>
          <a:blip r:embed="rId5"/>
          <a:stretch>
            <a:fillRect/>
          </a:stretch>
        </p:blipFill>
        <p:spPr>
          <a:xfrm>
            <a:off x="915335" y="2243550"/>
            <a:ext cx="8926171" cy="2953162"/>
          </a:xfrm>
          <a:prstGeom prst="rect">
            <a:avLst/>
          </a:prstGeom>
        </p:spPr>
      </p:pic>
      <p:sp>
        <p:nvSpPr>
          <p:cNvPr id="5" name="Textfeld 4">
            <a:extLst>
              <a:ext uri="{FF2B5EF4-FFF2-40B4-BE49-F238E27FC236}">
                <a16:creationId xmlns:a16="http://schemas.microsoft.com/office/drawing/2014/main" id="{06728C0B-8E32-4CEE-8B2E-0124712C057E}"/>
              </a:ext>
            </a:extLst>
          </p:cNvPr>
          <p:cNvSpPr txBox="1"/>
          <p:nvPr/>
        </p:nvSpPr>
        <p:spPr>
          <a:xfrm>
            <a:off x="3289995" y="4192998"/>
            <a:ext cx="300082" cy="369332"/>
          </a:xfrm>
          <a:prstGeom prst="rect">
            <a:avLst/>
          </a:prstGeom>
          <a:noFill/>
        </p:spPr>
        <p:txBody>
          <a:bodyPr wrap="none" rtlCol="0">
            <a:spAutoFit/>
          </a:bodyPr>
          <a:lstStyle/>
          <a:p>
            <a:r>
              <a:rPr lang="de-DE" dirty="0">
                <a:solidFill>
                  <a:schemeClr val="bg1"/>
                </a:solidFill>
              </a:rPr>
              <a:t>*</a:t>
            </a:r>
          </a:p>
        </p:txBody>
      </p:sp>
      <p:sp>
        <p:nvSpPr>
          <p:cNvPr id="6" name="Textfeld 5">
            <a:extLst>
              <a:ext uri="{FF2B5EF4-FFF2-40B4-BE49-F238E27FC236}">
                <a16:creationId xmlns:a16="http://schemas.microsoft.com/office/drawing/2014/main" id="{EA7926E7-537A-40D3-A19D-CA78C39F514A}"/>
              </a:ext>
            </a:extLst>
          </p:cNvPr>
          <p:cNvSpPr txBox="1"/>
          <p:nvPr/>
        </p:nvSpPr>
        <p:spPr>
          <a:xfrm>
            <a:off x="835937" y="5879130"/>
            <a:ext cx="9554905" cy="600164"/>
          </a:xfrm>
          <a:prstGeom prst="rect">
            <a:avLst/>
          </a:prstGeom>
          <a:noFill/>
        </p:spPr>
        <p:txBody>
          <a:bodyPr wrap="square" rtlCol="0">
            <a:spAutoFit/>
          </a:bodyPr>
          <a:lstStyle/>
          <a:p>
            <a:r>
              <a:rPr lang="en-GB" sz="1100" dirty="0">
                <a:solidFill>
                  <a:schemeClr val="bg1"/>
                </a:solidFill>
              </a:rPr>
              <a:t>* The Alliance for Child Protection in Humanitarian Action has released a </a:t>
            </a:r>
            <a:r>
              <a:rPr lang="en-GB" sz="1100" b="1" u="sng" dirty="0">
                <a:solidFill>
                  <a:schemeClr val="bg1"/>
                </a:solidFill>
                <a:hlinkClick r:id="rId6">
                  <a:extLst>
                    <a:ext uri="{A12FA001-AC4F-418D-AE19-62706E023703}">
                      <ahyp:hlinkClr xmlns:ahyp="http://schemas.microsoft.com/office/drawing/2018/hyperlinkcolor" val="tx"/>
                    </a:ext>
                  </a:extLst>
                </a:hlinkClick>
              </a:rPr>
              <a:t>Technical Note</a:t>
            </a:r>
            <a:r>
              <a:rPr lang="en-GB" sz="1100" dirty="0">
                <a:solidFill>
                  <a:schemeClr val="bg1"/>
                </a:solidFill>
              </a:rPr>
              <a:t> to support child protection practitioners and government officials in their immediate response to the child protection concerns faced by children who are at risk of separation or in alternative care during COVID-19 pandemic, along with one centred on </a:t>
            </a:r>
            <a:r>
              <a:rPr lang="en-GB" sz="1100" b="1" u="sng" dirty="0">
                <a:solidFill>
                  <a:schemeClr val="bg1"/>
                </a:solidFill>
                <a:hlinkClick r:id="rId7">
                  <a:extLst>
                    <a:ext uri="{A12FA001-AC4F-418D-AE19-62706E023703}">
                      <ahyp:hlinkClr xmlns:ahyp="http://schemas.microsoft.com/office/drawing/2018/hyperlinkcolor" val="tx"/>
                    </a:ext>
                  </a:extLst>
                </a:hlinkClick>
              </a:rPr>
              <a:t>children in detention centres</a:t>
            </a:r>
            <a:r>
              <a:rPr lang="en-GB" sz="1100" dirty="0">
                <a:solidFill>
                  <a:schemeClr val="bg1"/>
                </a:solidFill>
              </a:rPr>
              <a:t>.</a:t>
            </a:r>
            <a:endParaRPr lang="de-DE" sz="1100" baseline="-25000" dirty="0">
              <a:solidFill>
                <a:schemeClr val="bg1"/>
              </a:solidFill>
            </a:endParaRPr>
          </a:p>
        </p:txBody>
      </p:sp>
    </p:spTree>
    <p:extLst>
      <p:ext uri="{BB962C8B-B14F-4D97-AF65-F5344CB8AC3E}">
        <p14:creationId xmlns:p14="http://schemas.microsoft.com/office/powerpoint/2010/main" val="1273703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It is important…</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2" name="Text Placeholder 5">
            <a:extLst>
              <a:ext uri="{FF2B5EF4-FFF2-40B4-BE49-F238E27FC236}">
                <a16:creationId xmlns:a16="http://schemas.microsoft.com/office/drawing/2014/main" id="{FE056FB1-FA30-4654-B929-9F7AEEF847DD}"/>
              </a:ext>
            </a:extLst>
          </p:cNvPr>
          <p:cNvSpPr txBox="1">
            <a:spLocks/>
          </p:cNvSpPr>
          <p:nvPr/>
        </p:nvSpPr>
        <p:spPr>
          <a:xfrm>
            <a:off x="684476" y="1864485"/>
            <a:ext cx="5389201" cy="47992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4" name="Textfeld 3">
            <a:extLst>
              <a:ext uri="{FF2B5EF4-FFF2-40B4-BE49-F238E27FC236}">
                <a16:creationId xmlns:a16="http://schemas.microsoft.com/office/drawing/2014/main" id="{EA6A09A6-D381-43E9-A1AF-9034F554A11B}"/>
              </a:ext>
            </a:extLst>
          </p:cNvPr>
          <p:cNvSpPr txBox="1"/>
          <p:nvPr/>
        </p:nvSpPr>
        <p:spPr>
          <a:xfrm>
            <a:off x="701850" y="999651"/>
            <a:ext cx="6783908" cy="523220"/>
          </a:xfrm>
          <a:prstGeom prst="rect">
            <a:avLst/>
          </a:prstGeom>
          <a:noFill/>
        </p:spPr>
        <p:txBody>
          <a:bodyPr wrap="none" rtlCol="0">
            <a:spAutoFit/>
          </a:bodyPr>
          <a:lstStyle/>
          <a:p>
            <a:r>
              <a:rPr lang="de-DE" sz="2800" b="1" dirty="0">
                <a:solidFill>
                  <a:schemeClr val="tx2">
                    <a:lumMod val="75000"/>
                  </a:schemeClr>
                </a:solidFill>
              </a:rPr>
              <a:t>… </a:t>
            </a:r>
            <a:r>
              <a:rPr lang="de-DE" sz="2800" b="1" dirty="0" err="1">
                <a:solidFill>
                  <a:schemeClr val="tx2">
                    <a:lumMod val="75000"/>
                  </a:schemeClr>
                </a:solidFill>
              </a:rPr>
              <a:t>to</a:t>
            </a:r>
            <a:r>
              <a:rPr lang="de-DE" sz="2800" b="1" dirty="0">
                <a:solidFill>
                  <a:schemeClr val="tx2">
                    <a:lumMod val="75000"/>
                  </a:schemeClr>
                </a:solidFill>
              </a:rPr>
              <a:t> </a:t>
            </a:r>
            <a:r>
              <a:rPr lang="de-DE" sz="2800" b="1" dirty="0" err="1">
                <a:solidFill>
                  <a:schemeClr val="tx2">
                    <a:lumMod val="75000"/>
                  </a:schemeClr>
                </a:solidFill>
              </a:rPr>
              <a:t>protect</a:t>
            </a:r>
            <a:r>
              <a:rPr lang="de-DE" sz="2800" b="1" dirty="0">
                <a:solidFill>
                  <a:schemeClr val="tx2">
                    <a:lumMod val="75000"/>
                  </a:schemeClr>
                </a:solidFill>
              </a:rPr>
              <a:t> </a:t>
            </a:r>
            <a:r>
              <a:rPr lang="de-DE" sz="2800" b="1" dirty="0" err="1">
                <a:solidFill>
                  <a:schemeClr val="tx2">
                    <a:lumMod val="75000"/>
                  </a:schemeClr>
                </a:solidFill>
              </a:rPr>
              <a:t>children</a:t>
            </a:r>
            <a:r>
              <a:rPr lang="de-DE" sz="2800" b="1" dirty="0">
                <a:solidFill>
                  <a:schemeClr val="tx2">
                    <a:lumMod val="75000"/>
                  </a:schemeClr>
                </a:solidFill>
              </a:rPr>
              <a:t> in </a:t>
            </a:r>
            <a:r>
              <a:rPr lang="de-DE" sz="2800" b="1" dirty="0" err="1">
                <a:solidFill>
                  <a:schemeClr val="tx2">
                    <a:lumMod val="75000"/>
                  </a:schemeClr>
                </a:solidFill>
              </a:rPr>
              <a:t>conflict</a:t>
            </a:r>
            <a:r>
              <a:rPr lang="de-DE" sz="2800" b="1" dirty="0">
                <a:solidFill>
                  <a:schemeClr val="tx2">
                    <a:lumMod val="75000"/>
                  </a:schemeClr>
                </a:solidFill>
              </a:rPr>
              <a:t> </a:t>
            </a:r>
            <a:r>
              <a:rPr lang="de-DE" sz="2800" b="1" dirty="0" err="1">
                <a:solidFill>
                  <a:schemeClr val="tx2">
                    <a:lumMod val="75000"/>
                  </a:schemeClr>
                </a:solidFill>
              </a:rPr>
              <a:t>with</a:t>
            </a:r>
            <a:r>
              <a:rPr lang="de-DE" sz="2800" b="1" dirty="0">
                <a:solidFill>
                  <a:schemeClr val="tx2">
                    <a:lumMod val="75000"/>
                  </a:schemeClr>
                </a:solidFill>
              </a:rPr>
              <a:t> </a:t>
            </a:r>
            <a:r>
              <a:rPr lang="de-DE" sz="2800" b="1" dirty="0" err="1">
                <a:solidFill>
                  <a:schemeClr val="tx2">
                    <a:lumMod val="75000"/>
                  </a:schemeClr>
                </a:solidFill>
              </a:rPr>
              <a:t>the</a:t>
            </a:r>
            <a:r>
              <a:rPr lang="de-DE" sz="2800" b="1" dirty="0">
                <a:solidFill>
                  <a:schemeClr val="tx2">
                    <a:lumMod val="75000"/>
                  </a:schemeClr>
                </a:solidFill>
              </a:rPr>
              <a:t> </a:t>
            </a:r>
            <a:r>
              <a:rPr lang="de-DE" sz="2800" b="1" dirty="0" err="1">
                <a:solidFill>
                  <a:schemeClr val="tx2">
                    <a:lumMod val="75000"/>
                  </a:schemeClr>
                </a:solidFill>
              </a:rPr>
              <a:t>law</a:t>
            </a:r>
            <a:endParaRPr lang="de-DE" sz="2800" b="1" dirty="0">
              <a:solidFill>
                <a:schemeClr val="tx2">
                  <a:lumMod val="75000"/>
                </a:schemeClr>
              </a:solidFill>
            </a:endParaRPr>
          </a:p>
        </p:txBody>
      </p:sp>
      <p:sp>
        <p:nvSpPr>
          <p:cNvPr id="14" name="Textfeld 13">
            <a:extLst>
              <a:ext uri="{FF2B5EF4-FFF2-40B4-BE49-F238E27FC236}">
                <a16:creationId xmlns:a16="http://schemas.microsoft.com/office/drawing/2014/main" id="{1FDFCD43-7D65-4F07-857E-68858566C5C2}"/>
              </a:ext>
            </a:extLst>
          </p:cNvPr>
          <p:cNvSpPr txBox="1"/>
          <p:nvPr/>
        </p:nvSpPr>
        <p:spPr>
          <a:xfrm>
            <a:off x="1134717" y="1783844"/>
            <a:ext cx="7304372" cy="1323439"/>
          </a:xfrm>
          <a:prstGeom prst="rect">
            <a:avLst/>
          </a:prstGeom>
          <a:noFill/>
        </p:spPr>
        <p:txBody>
          <a:bodyPr wrap="none" rtlCol="0">
            <a:spAutoFit/>
          </a:bodyPr>
          <a:lstStyle/>
          <a:p>
            <a:pPr marL="342900" indent="-342900">
              <a:buClr>
                <a:schemeClr val="tx2">
                  <a:lumMod val="75000"/>
                </a:schemeClr>
              </a:buClr>
              <a:buFont typeface="Courier New" panose="02070309020205020404" pitchFamily="49" charset="0"/>
              <a:buChar char="o"/>
            </a:pPr>
            <a:r>
              <a:rPr lang="de-DE" sz="2000" dirty="0" err="1">
                <a:solidFill>
                  <a:schemeClr val="bg1"/>
                </a:solidFill>
              </a:rPr>
              <a:t>Reduce</a:t>
            </a:r>
            <a:r>
              <a:rPr lang="de-DE" sz="2000" dirty="0">
                <a:solidFill>
                  <a:schemeClr val="bg1"/>
                </a:solidFill>
              </a:rPr>
              <a:t> </a:t>
            </a:r>
            <a:r>
              <a:rPr lang="de-DE" sz="2000" dirty="0" err="1">
                <a:solidFill>
                  <a:schemeClr val="bg1"/>
                </a:solidFill>
              </a:rPr>
              <a:t>re</a:t>
            </a:r>
            <a:r>
              <a:rPr lang="de-DE" sz="2000" dirty="0">
                <a:solidFill>
                  <a:schemeClr val="bg1"/>
                </a:solidFill>
              </a:rPr>
              <a:t>-offending</a:t>
            </a:r>
          </a:p>
          <a:p>
            <a:pPr marL="342900" indent="-342900">
              <a:buClr>
                <a:schemeClr val="tx2">
                  <a:lumMod val="75000"/>
                </a:schemeClr>
              </a:buClr>
              <a:buFont typeface="Courier New" panose="02070309020205020404" pitchFamily="49" charset="0"/>
              <a:buChar char="o"/>
            </a:pPr>
            <a:r>
              <a:rPr lang="de-DE" sz="2000" dirty="0" err="1">
                <a:solidFill>
                  <a:schemeClr val="bg1"/>
                </a:solidFill>
              </a:rPr>
              <a:t>Improve</a:t>
            </a:r>
            <a:r>
              <a:rPr lang="de-DE" sz="2000" dirty="0">
                <a:solidFill>
                  <a:schemeClr val="bg1"/>
                </a:solidFill>
              </a:rPr>
              <a:t> </a:t>
            </a:r>
            <a:r>
              <a:rPr lang="de-DE" sz="2000" dirty="0" err="1">
                <a:solidFill>
                  <a:schemeClr val="bg1"/>
                </a:solidFill>
              </a:rPr>
              <a:t>outcomes</a:t>
            </a:r>
            <a:r>
              <a:rPr lang="de-DE" sz="2000" dirty="0">
                <a:solidFill>
                  <a:schemeClr val="bg1"/>
                </a:solidFill>
              </a:rPr>
              <a:t> </a:t>
            </a:r>
            <a:r>
              <a:rPr lang="de-DE" sz="2000" dirty="0" err="1">
                <a:solidFill>
                  <a:schemeClr val="bg1"/>
                </a:solidFill>
              </a:rPr>
              <a:t>for</a:t>
            </a:r>
            <a:r>
              <a:rPr lang="de-DE" sz="2000" dirty="0">
                <a:solidFill>
                  <a:schemeClr val="bg1"/>
                </a:solidFill>
              </a:rPr>
              <a:t> </a:t>
            </a:r>
            <a:r>
              <a:rPr lang="de-DE" sz="2000" dirty="0" err="1">
                <a:solidFill>
                  <a:schemeClr val="bg1"/>
                </a:solidFill>
              </a:rPr>
              <a:t>children</a:t>
            </a:r>
            <a:r>
              <a:rPr lang="de-DE" sz="2000" dirty="0">
                <a:solidFill>
                  <a:schemeClr val="bg1"/>
                </a:solidFill>
              </a:rPr>
              <a:t> in </a:t>
            </a:r>
            <a:r>
              <a:rPr lang="de-DE" sz="2000" dirty="0" err="1">
                <a:solidFill>
                  <a:schemeClr val="bg1"/>
                </a:solidFill>
              </a:rPr>
              <a:t>conflict</a:t>
            </a:r>
            <a:r>
              <a:rPr lang="de-DE" sz="2000" dirty="0">
                <a:solidFill>
                  <a:schemeClr val="bg1"/>
                </a:solidFill>
              </a:rPr>
              <a:t> </a:t>
            </a:r>
            <a:r>
              <a:rPr lang="de-DE" sz="2000" dirty="0" err="1">
                <a:solidFill>
                  <a:schemeClr val="bg1"/>
                </a:solidFill>
              </a:rPr>
              <a:t>with</a:t>
            </a:r>
            <a:r>
              <a:rPr lang="de-DE" sz="2000" dirty="0">
                <a:solidFill>
                  <a:schemeClr val="bg1"/>
                </a:solidFill>
              </a:rPr>
              <a:t> </a:t>
            </a:r>
            <a:r>
              <a:rPr lang="de-DE" sz="2000" dirty="0" err="1">
                <a:solidFill>
                  <a:schemeClr val="bg1"/>
                </a:solidFill>
              </a:rPr>
              <a:t>the</a:t>
            </a:r>
            <a:r>
              <a:rPr lang="de-DE" sz="2000" dirty="0">
                <a:solidFill>
                  <a:schemeClr val="bg1"/>
                </a:solidFill>
              </a:rPr>
              <a:t> </a:t>
            </a:r>
            <a:r>
              <a:rPr lang="de-DE" sz="2000" dirty="0" err="1">
                <a:solidFill>
                  <a:schemeClr val="bg1"/>
                </a:solidFill>
              </a:rPr>
              <a:t>law</a:t>
            </a:r>
            <a:endParaRPr lang="de-DE" sz="2000" dirty="0">
              <a:solidFill>
                <a:schemeClr val="bg1"/>
              </a:solidFill>
            </a:endParaRPr>
          </a:p>
          <a:p>
            <a:pPr marL="342900" indent="-342900">
              <a:buClr>
                <a:schemeClr val="tx2">
                  <a:lumMod val="75000"/>
                </a:schemeClr>
              </a:buClr>
              <a:buFont typeface="Courier New" panose="02070309020205020404" pitchFamily="49" charset="0"/>
              <a:buChar char="o"/>
            </a:pPr>
            <a:r>
              <a:rPr lang="de-DE" sz="2000" dirty="0" err="1">
                <a:solidFill>
                  <a:schemeClr val="bg1"/>
                </a:solidFill>
              </a:rPr>
              <a:t>Reduce</a:t>
            </a:r>
            <a:r>
              <a:rPr lang="de-DE" sz="2000" dirty="0">
                <a:solidFill>
                  <a:schemeClr val="bg1"/>
                </a:solidFill>
              </a:rPr>
              <a:t> </a:t>
            </a:r>
            <a:r>
              <a:rPr lang="de-DE" sz="2000" dirty="0" err="1">
                <a:solidFill>
                  <a:schemeClr val="bg1"/>
                </a:solidFill>
              </a:rPr>
              <a:t>overall</a:t>
            </a:r>
            <a:r>
              <a:rPr lang="de-DE" sz="2000" dirty="0">
                <a:solidFill>
                  <a:schemeClr val="bg1"/>
                </a:solidFill>
              </a:rPr>
              <a:t> </a:t>
            </a:r>
            <a:r>
              <a:rPr lang="de-DE" sz="2000" dirty="0" err="1">
                <a:solidFill>
                  <a:schemeClr val="bg1"/>
                </a:solidFill>
              </a:rPr>
              <a:t>crime</a:t>
            </a:r>
            <a:r>
              <a:rPr lang="de-DE" sz="2000" dirty="0">
                <a:solidFill>
                  <a:schemeClr val="bg1"/>
                </a:solidFill>
              </a:rPr>
              <a:t> </a:t>
            </a:r>
            <a:r>
              <a:rPr lang="de-DE" sz="2000" dirty="0" err="1">
                <a:solidFill>
                  <a:schemeClr val="bg1"/>
                </a:solidFill>
              </a:rPr>
              <a:t>rates</a:t>
            </a:r>
            <a:endParaRPr lang="de-DE" sz="2000" dirty="0">
              <a:solidFill>
                <a:schemeClr val="bg1"/>
              </a:solidFill>
            </a:endParaRPr>
          </a:p>
          <a:p>
            <a:pPr marL="342900" indent="-342900">
              <a:buClr>
                <a:schemeClr val="tx2">
                  <a:lumMod val="75000"/>
                </a:schemeClr>
              </a:buClr>
              <a:buFont typeface="Courier New" panose="02070309020205020404" pitchFamily="49" charset="0"/>
              <a:buChar char="o"/>
            </a:pPr>
            <a:r>
              <a:rPr lang="de-DE" sz="2000" dirty="0">
                <a:solidFill>
                  <a:schemeClr val="bg1"/>
                </a:solidFill>
              </a:rPr>
              <a:t>Use </a:t>
            </a:r>
            <a:r>
              <a:rPr lang="de-DE" sz="2000" dirty="0" err="1">
                <a:solidFill>
                  <a:schemeClr val="bg1"/>
                </a:solidFill>
              </a:rPr>
              <a:t>resources</a:t>
            </a:r>
            <a:r>
              <a:rPr lang="de-DE" sz="2000" dirty="0">
                <a:solidFill>
                  <a:schemeClr val="bg1"/>
                </a:solidFill>
              </a:rPr>
              <a:t> </a:t>
            </a:r>
            <a:r>
              <a:rPr lang="de-DE" sz="2000" dirty="0" err="1">
                <a:solidFill>
                  <a:schemeClr val="bg1"/>
                </a:solidFill>
              </a:rPr>
              <a:t>for</a:t>
            </a:r>
            <a:r>
              <a:rPr lang="de-DE" sz="2000" dirty="0">
                <a:solidFill>
                  <a:schemeClr val="bg1"/>
                </a:solidFill>
              </a:rPr>
              <a:t> </a:t>
            </a:r>
            <a:r>
              <a:rPr lang="de-DE" sz="2000" dirty="0" err="1">
                <a:solidFill>
                  <a:schemeClr val="bg1"/>
                </a:solidFill>
              </a:rPr>
              <a:t>violence</a:t>
            </a:r>
            <a:r>
              <a:rPr lang="de-DE" sz="2000" dirty="0">
                <a:solidFill>
                  <a:schemeClr val="bg1"/>
                </a:solidFill>
              </a:rPr>
              <a:t> </a:t>
            </a:r>
            <a:r>
              <a:rPr lang="de-DE" sz="2000" dirty="0" err="1">
                <a:solidFill>
                  <a:schemeClr val="bg1"/>
                </a:solidFill>
              </a:rPr>
              <a:t>response</a:t>
            </a:r>
            <a:r>
              <a:rPr lang="de-DE" sz="2000" dirty="0">
                <a:solidFill>
                  <a:schemeClr val="bg1"/>
                </a:solidFill>
              </a:rPr>
              <a:t> and support </a:t>
            </a:r>
            <a:r>
              <a:rPr lang="de-DE" sz="2000" dirty="0" err="1">
                <a:solidFill>
                  <a:schemeClr val="bg1"/>
                </a:solidFill>
              </a:rPr>
              <a:t>more</a:t>
            </a:r>
            <a:r>
              <a:rPr lang="de-DE" sz="2000" dirty="0">
                <a:solidFill>
                  <a:schemeClr val="bg1"/>
                </a:solidFill>
              </a:rPr>
              <a:t> </a:t>
            </a:r>
            <a:r>
              <a:rPr lang="de-DE" sz="2000" dirty="0" err="1">
                <a:solidFill>
                  <a:schemeClr val="bg1"/>
                </a:solidFill>
              </a:rPr>
              <a:t>efficiently</a:t>
            </a:r>
            <a:endParaRPr lang="de-DE" sz="2000" dirty="0">
              <a:solidFill>
                <a:schemeClr val="bg1"/>
              </a:solidFill>
            </a:endParaRPr>
          </a:p>
        </p:txBody>
      </p:sp>
      <p:pic>
        <p:nvPicPr>
          <p:cNvPr id="6" name="Grafik 5">
            <a:extLst>
              <a:ext uri="{FF2B5EF4-FFF2-40B4-BE49-F238E27FC236}">
                <a16:creationId xmlns:a16="http://schemas.microsoft.com/office/drawing/2014/main" id="{1D677D1F-C9F3-49B6-AC0D-FC4FA62E1435}"/>
              </a:ext>
            </a:extLst>
          </p:cNvPr>
          <p:cNvPicPr>
            <a:picLocks noChangeAspect="1"/>
          </p:cNvPicPr>
          <p:nvPr/>
        </p:nvPicPr>
        <p:blipFill>
          <a:blip r:embed="rId5"/>
          <a:stretch>
            <a:fillRect/>
          </a:stretch>
        </p:blipFill>
        <p:spPr>
          <a:xfrm>
            <a:off x="624273" y="3429000"/>
            <a:ext cx="9677359" cy="2561058"/>
          </a:xfrm>
          <a:prstGeom prst="rect">
            <a:avLst/>
          </a:prstGeom>
        </p:spPr>
      </p:pic>
      <p:sp>
        <p:nvSpPr>
          <p:cNvPr id="5" name="Explosion: 8 Zacken 4">
            <a:extLst>
              <a:ext uri="{FF2B5EF4-FFF2-40B4-BE49-F238E27FC236}">
                <a16:creationId xmlns:a16="http://schemas.microsoft.com/office/drawing/2014/main" id="{928F8808-AC10-489D-80B4-0972C8F4C2BD}"/>
              </a:ext>
            </a:extLst>
          </p:cNvPr>
          <p:cNvSpPr/>
          <p:nvPr/>
        </p:nvSpPr>
        <p:spPr>
          <a:xfrm rot="781192">
            <a:off x="9126274" y="1951682"/>
            <a:ext cx="2573866" cy="2731903"/>
          </a:xfrm>
          <a:prstGeom prst="irregularSeal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b="1" dirty="0">
                <a:solidFill>
                  <a:schemeClr val="bg1"/>
                </a:solidFill>
              </a:rPr>
              <a:t>Break </a:t>
            </a:r>
            <a:r>
              <a:rPr lang="de-DE" b="1" dirty="0" err="1">
                <a:solidFill>
                  <a:schemeClr val="bg1"/>
                </a:solidFill>
              </a:rPr>
              <a:t>the</a:t>
            </a:r>
            <a:r>
              <a:rPr lang="de-DE" b="1" dirty="0">
                <a:solidFill>
                  <a:schemeClr val="bg1"/>
                </a:solidFill>
              </a:rPr>
              <a:t> </a:t>
            </a:r>
            <a:r>
              <a:rPr lang="de-DE" b="1" dirty="0" err="1">
                <a:solidFill>
                  <a:schemeClr val="bg1"/>
                </a:solidFill>
              </a:rPr>
              <a:t>cycle</a:t>
            </a:r>
            <a:r>
              <a:rPr lang="de-DE" b="1" dirty="0">
                <a:solidFill>
                  <a:schemeClr val="bg1"/>
                </a:solidFill>
              </a:rPr>
              <a:t> </a:t>
            </a:r>
            <a:r>
              <a:rPr lang="de-DE" b="1" dirty="0" err="1">
                <a:solidFill>
                  <a:schemeClr val="bg1"/>
                </a:solidFill>
              </a:rPr>
              <a:t>of</a:t>
            </a:r>
            <a:r>
              <a:rPr lang="de-DE" b="1" dirty="0">
                <a:solidFill>
                  <a:schemeClr val="bg1"/>
                </a:solidFill>
              </a:rPr>
              <a:t> </a:t>
            </a:r>
            <a:r>
              <a:rPr lang="de-DE" b="1" dirty="0" err="1">
                <a:solidFill>
                  <a:schemeClr val="bg1"/>
                </a:solidFill>
              </a:rPr>
              <a:t>violence</a:t>
            </a:r>
            <a:r>
              <a:rPr lang="de-DE" b="1" dirty="0">
                <a:solidFill>
                  <a:schemeClr val="bg1"/>
                </a:solidFill>
              </a:rPr>
              <a:t>!</a:t>
            </a:r>
          </a:p>
        </p:txBody>
      </p:sp>
    </p:spTree>
    <p:extLst>
      <p:ext uri="{BB962C8B-B14F-4D97-AF65-F5344CB8AC3E}">
        <p14:creationId xmlns:p14="http://schemas.microsoft.com/office/powerpoint/2010/main" val="3784711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It is important…</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2" name="Text Placeholder 5">
            <a:extLst>
              <a:ext uri="{FF2B5EF4-FFF2-40B4-BE49-F238E27FC236}">
                <a16:creationId xmlns:a16="http://schemas.microsoft.com/office/drawing/2014/main" id="{FE056FB1-FA30-4654-B929-9F7AEEF847DD}"/>
              </a:ext>
            </a:extLst>
          </p:cNvPr>
          <p:cNvSpPr txBox="1">
            <a:spLocks/>
          </p:cNvSpPr>
          <p:nvPr/>
        </p:nvSpPr>
        <p:spPr>
          <a:xfrm>
            <a:off x="684476" y="1864485"/>
            <a:ext cx="5389201" cy="47992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4" name="Textfeld 3">
            <a:extLst>
              <a:ext uri="{FF2B5EF4-FFF2-40B4-BE49-F238E27FC236}">
                <a16:creationId xmlns:a16="http://schemas.microsoft.com/office/drawing/2014/main" id="{EA6A09A6-D381-43E9-A1AF-9034F554A11B}"/>
              </a:ext>
            </a:extLst>
          </p:cNvPr>
          <p:cNvSpPr txBox="1"/>
          <p:nvPr/>
        </p:nvSpPr>
        <p:spPr>
          <a:xfrm>
            <a:off x="701850" y="999651"/>
            <a:ext cx="6783908" cy="523220"/>
          </a:xfrm>
          <a:prstGeom prst="rect">
            <a:avLst/>
          </a:prstGeom>
          <a:noFill/>
        </p:spPr>
        <p:txBody>
          <a:bodyPr wrap="none" rtlCol="0">
            <a:spAutoFit/>
          </a:bodyPr>
          <a:lstStyle/>
          <a:p>
            <a:r>
              <a:rPr lang="de-DE" sz="2800" b="1" dirty="0">
                <a:solidFill>
                  <a:schemeClr val="tx2">
                    <a:lumMod val="75000"/>
                  </a:schemeClr>
                </a:solidFill>
              </a:rPr>
              <a:t>… </a:t>
            </a:r>
            <a:r>
              <a:rPr lang="de-DE" sz="2800" b="1" dirty="0" err="1">
                <a:solidFill>
                  <a:schemeClr val="tx2">
                    <a:lumMod val="75000"/>
                  </a:schemeClr>
                </a:solidFill>
              </a:rPr>
              <a:t>to</a:t>
            </a:r>
            <a:r>
              <a:rPr lang="de-DE" sz="2800" b="1" dirty="0">
                <a:solidFill>
                  <a:schemeClr val="tx2">
                    <a:lumMod val="75000"/>
                  </a:schemeClr>
                </a:solidFill>
              </a:rPr>
              <a:t> </a:t>
            </a:r>
            <a:r>
              <a:rPr lang="de-DE" sz="2800" b="1" dirty="0" err="1">
                <a:solidFill>
                  <a:schemeClr val="tx2">
                    <a:lumMod val="75000"/>
                  </a:schemeClr>
                </a:solidFill>
              </a:rPr>
              <a:t>protect</a:t>
            </a:r>
            <a:r>
              <a:rPr lang="de-DE" sz="2800" b="1" dirty="0">
                <a:solidFill>
                  <a:schemeClr val="tx2">
                    <a:lumMod val="75000"/>
                  </a:schemeClr>
                </a:solidFill>
              </a:rPr>
              <a:t> </a:t>
            </a:r>
            <a:r>
              <a:rPr lang="de-DE" sz="2800" b="1" dirty="0" err="1">
                <a:solidFill>
                  <a:schemeClr val="tx2">
                    <a:lumMod val="75000"/>
                  </a:schemeClr>
                </a:solidFill>
              </a:rPr>
              <a:t>children</a:t>
            </a:r>
            <a:r>
              <a:rPr lang="de-DE" sz="2800" b="1" dirty="0">
                <a:solidFill>
                  <a:schemeClr val="tx2">
                    <a:lumMod val="75000"/>
                  </a:schemeClr>
                </a:solidFill>
              </a:rPr>
              <a:t> in </a:t>
            </a:r>
            <a:r>
              <a:rPr lang="de-DE" sz="2800" b="1" dirty="0" err="1">
                <a:solidFill>
                  <a:schemeClr val="tx2">
                    <a:lumMod val="75000"/>
                  </a:schemeClr>
                </a:solidFill>
              </a:rPr>
              <a:t>conflict</a:t>
            </a:r>
            <a:r>
              <a:rPr lang="de-DE" sz="2800" b="1" dirty="0">
                <a:solidFill>
                  <a:schemeClr val="tx2">
                    <a:lumMod val="75000"/>
                  </a:schemeClr>
                </a:solidFill>
              </a:rPr>
              <a:t> </a:t>
            </a:r>
            <a:r>
              <a:rPr lang="de-DE" sz="2800" b="1" dirty="0" err="1">
                <a:solidFill>
                  <a:schemeClr val="tx2">
                    <a:lumMod val="75000"/>
                  </a:schemeClr>
                </a:solidFill>
              </a:rPr>
              <a:t>with</a:t>
            </a:r>
            <a:r>
              <a:rPr lang="de-DE" sz="2800" b="1" dirty="0">
                <a:solidFill>
                  <a:schemeClr val="tx2">
                    <a:lumMod val="75000"/>
                  </a:schemeClr>
                </a:solidFill>
              </a:rPr>
              <a:t> </a:t>
            </a:r>
            <a:r>
              <a:rPr lang="de-DE" sz="2800" b="1" dirty="0" err="1">
                <a:solidFill>
                  <a:schemeClr val="tx2">
                    <a:lumMod val="75000"/>
                  </a:schemeClr>
                </a:solidFill>
              </a:rPr>
              <a:t>the</a:t>
            </a:r>
            <a:r>
              <a:rPr lang="de-DE" sz="2800" b="1" dirty="0">
                <a:solidFill>
                  <a:schemeClr val="tx2">
                    <a:lumMod val="75000"/>
                  </a:schemeClr>
                </a:solidFill>
              </a:rPr>
              <a:t> </a:t>
            </a:r>
            <a:r>
              <a:rPr lang="de-DE" sz="2800" b="1" dirty="0" err="1">
                <a:solidFill>
                  <a:schemeClr val="tx2">
                    <a:lumMod val="75000"/>
                  </a:schemeClr>
                </a:solidFill>
              </a:rPr>
              <a:t>law</a:t>
            </a:r>
            <a:endParaRPr lang="de-DE" sz="2800" b="1" dirty="0">
              <a:solidFill>
                <a:schemeClr val="tx2">
                  <a:lumMod val="75000"/>
                </a:schemeClr>
              </a:solidFill>
            </a:endParaRPr>
          </a:p>
        </p:txBody>
      </p:sp>
      <p:pic>
        <p:nvPicPr>
          <p:cNvPr id="3" name="Grafik 2">
            <a:extLst>
              <a:ext uri="{FF2B5EF4-FFF2-40B4-BE49-F238E27FC236}">
                <a16:creationId xmlns:a16="http://schemas.microsoft.com/office/drawing/2014/main" id="{35C0CC46-0DF2-4C24-9430-9E48FA034742}"/>
              </a:ext>
            </a:extLst>
          </p:cNvPr>
          <p:cNvPicPr>
            <a:picLocks noChangeAspect="1"/>
          </p:cNvPicPr>
          <p:nvPr/>
        </p:nvPicPr>
        <p:blipFill>
          <a:blip r:embed="rId5"/>
          <a:stretch>
            <a:fillRect/>
          </a:stretch>
        </p:blipFill>
        <p:spPr>
          <a:xfrm>
            <a:off x="2249686" y="1519812"/>
            <a:ext cx="6507589" cy="5411147"/>
          </a:xfrm>
          <a:prstGeom prst="rect">
            <a:avLst/>
          </a:prstGeom>
        </p:spPr>
      </p:pic>
    </p:spTree>
    <p:extLst>
      <p:ext uri="{BB962C8B-B14F-4D97-AF65-F5344CB8AC3E}">
        <p14:creationId xmlns:p14="http://schemas.microsoft.com/office/powerpoint/2010/main" val="1856448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86E7DCC-6AEC-42D6-AF79-081552EF3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842" y="0"/>
            <a:ext cx="2128529" cy="920887"/>
          </a:xfrm>
          <a:prstGeom prst="rect">
            <a:avLst/>
          </a:prstGeom>
        </p:spPr>
      </p:pic>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4"/>
          <a:srcRect l="3454" r="11245" b="-2"/>
          <a:stretch/>
        </p:blipFill>
        <p:spPr>
          <a:xfrm>
            <a:off x="10774289" y="140659"/>
            <a:ext cx="1228782" cy="857328"/>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28BCDFC4-F923-442D-9816-1BE43A993CC9}"/>
              </a:ext>
            </a:extLst>
          </p:cNvPr>
          <p:cNvPicPr>
            <a:picLocks noChangeAspect="1"/>
          </p:cNvPicPr>
          <p:nvPr/>
        </p:nvPicPr>
        <p:blipFill>
          <a:blip r:embed="rId5"/>
          <a:stretch>
            <a:fillRect/>
          </a:stretch>
        </p:blipFill>
        <p:spPr>
          <a:xfrm>
            <a:off x="355635" y="920886"/>
            <a:ext cx="8780815" cy="5416066"/>
          </a:xfrm>
          <a:prstGeom prst="rect">
            <a:avLst/>
          </a:prstGeom>
        </p:spPr>
      </p:pic>
      <p:pic>
        <p:nvPicPr>
          <p:cNvPr id="12" name="Grafik 11">
            <a:extLst>
              <a:ext uri="{FF2B5EF4-FFF2-40B4-BE49-F238E27FC236}">
                <a16:creationId xmlns:a16="http://schemas.microsoft.com/office/drawing/2014/main" id="{ACC4F42C-8D7C-41F0-8405-15F75DAC4B19}"/>
              </a:ext>
            </a:extLst>
          </p:cNvPr>
          <p:cNvPicPr>
            <a:picLocks noChangeAspect="1"/>
          </p:cNvPicPr>
          <p:nvPr/>
        </p:nvPicPr>
        <p:blipFill>
          <a:blip r:embed="rId6"/>
          <a:stretch>
            <a:fillRect/>
          </a:stretch>
        </p:blipFill>
        <p:spPr>
          <a:xfrm>
            <a:off x="10490560" y="6223334"/>
            <a:ext cx="1701440" cy="552968"/>
          </a:xfrm>
          <a:prstGeom prst="rect">
            <a:avLst/>
          </a:prstGeom>
        </p:spPr>
      </p:pic>
    </p:spTree>
    <p:extLst>
      <p:ext uri="{BB962C8B-B14F-4D97-AF65-F5344CB8AC3E}">
        <p14:creationId xmlns:p14="http://schemas.microsoft.com/office/powerpoint/2010/main" val="136949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It is important…</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2" name="Text Placeholder 5">
            <a:extLst>
              <a:ext uri="{FF2B5EF4-FFF2-40B4-BE49-F238E27FC236}">
                <a16:creationId xmlns:a16="http://schemas.microsoft.com/office/drawing/2014/main" id="{FE056FB1-FA30-4654-B929-9F7AEEF847DD}"/>
              </a:ext>
            </a:extLst>
          </p:cNvPr>
          <p:cNvSpPr txBox="1">
            <a:spLocks/>
          </p:cNvSpPr>
          <p:nvPr/>
        </p:nvSpPr>
        <p:spPr>
          <a:xfrm>
            <a:off x="684476" y="1864485"/>
            <a:ext cx="5389201" cy="47992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4" name="Textfeld 3">
            <a:extLst>
              <a:ext uri="{FF2B5EF4-FFF2-40B4-BE49-F238E27FC236}">
                <a16:creationId xmlns:a16="http://schemas.microsoft.com/office/drawing/2014/main" id="{EA6A09A6-D381-43E9-A1AF-9034F554A11B}"/>
              </a:ext>
            </a:extLst>
          </p:cNvPr>
          <p:cNvSpPr txBox="1"/>
          <p:nvPr/>
        </p:nvSpPr>
        <p:spPr>
          <a:xfrm>
            <a:off x="701850" y="999651"/>
            <a:ext cx="6783908" cy="523220"/>
          </a:xfrm>
          <a:prstGeom prst="rect">
            <a:avLst/>
          </a:prstGeom>
          <a:noFill/>
        </p:spPr>
        <p:txBody>
          <a:bodyPr wrap="none" rtlCol="0">
            <a:spAutoFit/>
          </a:bodyPr>
          <a:lstStyle/>
          <a:p>
            <a:r>
              <a:rPr lang="de-DE" sz="2800" b="1" dirty="0">
                <a:solidFill>
                  <a:schemeClr val="tx2">
                    <a:lumMod val="75000"/>
                  </a:schemeClr>
                </a:solidFill>
              </a:rPr>
              <a:t>… </a:t>
            </a:r>
            <a:r>
              <a:rPr lang="de-DE" sz="2800" b="1" dirty="0" err="1">
                <a:solidFill>
                  <a:schemeClr val="tx2">
                    <a:lumMod val="75000"/>
                  </a:schemeClr>
                </a:solidFill>
              </a:rPr>
              <a:t>to</a:t>
            </a:r>
            <a:r>
              <a:rPr lang="de-DE" sz="2800" b="1" dirty="0">
                <a:solidFill>
                  <a:schemeClr val="tx2">
                    <a:lumMod val="75000"/>
                  </a:schemeClr>
                </a:solidFill>
              </a:rPr>
              <a:t> </a:t>
            </a:r>
            <a:r>
              <a:rPr lang="de-DE" sz="2800" b="1" dirty="0" err="1">
                <a:solidFill>
                  <a:schemeClr val="tx2">
                    <a:lumMod val="75000"/>
                  </a:schemeClr>
                </a:solidFill>
              </a:rPr>
              <a:t>protect</a:t>
            </a:r>
            <a:r>
              <a:rPr lang="de-DE" sz="2800" b="1" dirty="0">
                <a:solidFill>
                  <a:schemeClr val="tx2">
                    <a:lumMod val="75000"/>
                  </a:schemeClr>
                </a:solidFill>
              </a:rPr>
              <a:t> </a:t>
            </a:r>
            <a:r>
              <a:rPr lang="de-DE" sz="2800" b="1" dirty="0" err="1">
                <a:solidFill>
                  <a:schemeClr val="tx2">
                    <a:lumMod val="75000"/>
                  </a:schemeClr>
                </a:solidFill>
              </a:rPr>
              <a:t>children</a:t>
            </a:r>
            <a:r>
              <a:rPr lang="de-DE" sz="2800" b="1" dirty="0">
                <a:solidFill>
                  <a:schemeClr val="tx2">
                    <a:lumMod val="75000"/>
                  </a:schemeClr>
                </a:solidFill>
              </a:rPr>
              <a:t> in </a:t>
            </a:r>
            <a:r>
              <a:rPr lang="de-DE" sz="2800" b="1" dirty="0" err="1">
                <a:solidFill>
                  <a:schemeClr val="tx2">
                    <a:lumMod val="75000"/>
                  </a:schemeClr>
                </a:solidFill>
              </a:rPr>
              <a:t>conflict</a:t>
            </a:r>
            <a:r>
              <a:rPr lang="de-DE" sz="2800" b="1" dirty="0">
                <a:solidFill>
                  <a:schemeClr val="tx2">
                    <a:lumMod val="75000"/>
                  </a:schemeClr>
                </a:solidFill>
              </a:rPr>
              <a:t> </a:t>
            </a:r>
            <a:r>
              <a:rPr lang="de-DE" sz="2800" b="1" dirty="0" err="1">
                <a:solidFill>
                  <a:schemeClr val="tx2">
                    <a:lumMod val="75000"/>
                  </a:schemeClr>
                </a:solidFill>
              </a:rPr>
              <a:t>with</a:t>
            </a:r>
            <a:r>
              <a:rPr lang="de-DE" sz="2800" b="1" dirty="0">
                <a:solidFill>
                  <a:schemeClr val="tx2">
                    <a:lumMod val="75000"/>
                  </a:schemeClr>
                </a:solidFill>
              </a:rPr>
              <a:t> </a:t>
            </a:r>
            <a:r>
              <a:rPr lang="de-DE" sz="2800" b="1" dirty="0" err="1">
                <a:solidFill>
                  <a:schemeClr val="tx2">
                    <a:lumMod val="75000"/>
                  </a:schemeClr>
                </a:solidFill>
              </a:rPr>
              <a:t>the</a:t>
            </a:r>
            <a:r>
              <a:rPr lang="de-DE" sz="2800" b="1" dirty="0">
                <a:solidFill>
                  <a:schemeClr val="tx2">
                    <a:lumMod val="75000"/>
                  </a:schemeClr>
                </a:solidFill>
              </a:rPr>
              <a:t> </a:t>
            </a:r>
            <a:r>
              <a:rPr lang="de-DE" sz="2800" b="1" dirty="0" err="1">
                <a:solidFill>
                  <a:schemeClr val="tx2">
                    <a:lumMod val="75000"/>
                  </a:schemeClr>
                </a:solidFill>
              </a:rPr>
              <a:t>law</a:t>
            </a:r>
            <a:endParaRPr lang="de-DE" sz="2800" b="1" dirty="0">
              <a:solidFill>
                <a:schemeClr val="tx2">
                  <a:lumMod val="75000"/>
                </a:schemeClr>
              </a:solidFill>
            </a:endParaRPr>
          </a:p>
        </p:txBody>
      </p:sp>
      <p:sp>
        <p:nvSpPr>
          <p:cNvPr id="14" name="Textfeld 13">
            <a:extLst>
              <a:ext uri="{FF2B5EF4-FFF2-40B4-BE49-F238E27FC236}">
                <a16:creationId xmlns:a16="http://schemas.microsoft.com/office/drawing/2014/main" id="{1FDFCD43-7D65-4F07-857E-68858566C5C2}"/>
              </a:ext>
            </a:extLst>
          </p:cNvPr>
          <p:cNvSpPr txBox="1"/>
          <p:nvPr/>
        </p:nvSpPr>
        <p:spPr>
          <a:xfrm>
            <a:off x="1057085" y="1847812"/>
            <a:ext cx="10690866" cy="4093428"/>
          </a:xfrm>
          <a:prstGeom prst="rect">
            <a:avLst/>
          </a:prstGeom>
          <a:noFill/>
        </p:spPr>
        <p:txBody>
          <a:bodyPr wrap="square" rtlCol="0">
            <a:spAutoFit/>
          </a:bodyPr>
          <a:lstStyle/>
          <a:p>
            <a:pPr>
              <a:buClr>
                <a:schemeClr val="tx2">
                  <a:lumMod val="75000"/>
                </a:schemeClr>
              </a:buClr>
            </a:pPr>
            <a:r>
              <a:rPr lang="de-DE" sz="2000" b="1" dirty="0">
                <a:solidFill>
                  <a:schemeClr val="tx2">
                    <a:lumMod val="75000"/>
                  </a:schemeClr>
                </a:solidFill>
              </a:rPr>
              <a:t>Child </a:t>
            </a:r>
            <a:r>
              <a:rPr lang="de-DE" sz="2000" b="1" dirty="0" err="1">
                <a:solidFill>
                  <a:schemeClr val="tx2">
                    <a:lumMod val="75000"/>
                  </a:schemeClr>
                </a:solidFill>
              </a:rPr>
              <a:t>Protection</a:t>
            </a:r>
            <a:r>
              <a:rPr lang="de-DE" sz="2000" b="1" dirty="0">
                <a:solidFill>
                  <a:schemeClr val="tx2">
                    <a:lumMod val="75000"/>
                  </a:schemeClr>
                </a:solidFill>
              </a:rPr>
              <a:t> Minimum Standard 14:</a:t>
            </a:r>
          </a:p>
          <a:p>
            <a:pPr>
              <a:buClr>
                <a:schemeClr val="tx2">
                  <a:lumMod val="75000"/>
                </a:schemeClr>
              </a:buClr>
            </a:pPr>
            <a:endParaRPr lang="de-DE" sz="2000" b="1" dirty="0">
              <a:solidFill>
                <a:schemeClr val="bg1"/>
              </a:solidFill>
            </a:endParaRPr>
          </a:p>
          <a:p>
            <a:pPr>
              <a:buClr>
                <a:schemeClr val="tx2">
                  <a:lumMod val="75000"/>
                </a:schemeClr>
              </a:buClr>
            </a:pPr>
            <a:r>
              <a:rPr lang="de-DE" sz="2000" b="1" dirty="0" err="1">
                <a:solidFill>
                  <a:schemeClr val="bg1"/>
                </a:solidFill>
              </a:rPr>
              <a:t>Preparedness</a:t>
            </a:r>
            <a:r>
              <a:rPr lang="de-DE" sz="2000" b="1" dirty="0">
                <a:solidFill>
                  <a:schemeClr val="bg1"/>
                </a:solidFill>
              </a:rPr>
              <a:t>:</a:t>
            </a:r>
          </a:p>
          <a:p>
            <a:pPr marL="342900" indent="-342900">
              <a:buClr>
                <a:schemeClr val="tx2">
                  <a:lumMod val="75000"/>
                </a:schemeClr>
              </a:buClr>
              <a:buFont typeface="Courier New" panose="02070309020205020404" pitchFamily="49" charset="0"/>
              <a:buChar char="o"/>
            </a:pPr>
            <a:r>
              <a:rPr lang="en-US" sz="2000" dirty="0">
                <a:solidFill>
                  <a:schemeClr val="bg1"/>
                </a:solidFill>
              </a:rPr>
              <a:t>Support establishing or strengthening child-friendly courts and spaces in police stations </a:t>
            </a:r>
          </a:p>
          <a:p>
            <a:pPr marL="342900" indent="-342900">
              <a:buClr>
                <a:schemeClr val="tx2">
                  <a:lumMod val="75000"/>
                </a:schemeClr>
              </a:buClr>
              <a:buFont typeface="Courier New" panose="02070309020205020404" pitchFamily="49" charset="0"/>
              <a:buChar char="o"/>
            </a:pPr>
            <a:r>
              <a:rPr lang="en-US" sz="2000" dirty="0">
                <a:solidFill>
                  <a:schemeClr val="bg1"/>
                </a:solidFill>
              </a:rPr>
              <a:t>Support capacity building of personnel within both formal and informal justice systems who regularly come into contact with children. Support inclusion of female officers in law enforcement </a:t>
            </a:r>
          </a:p>
          <a:p>
            <a:pPr>
              <a:buClr>
                <a:schemeClr val="tx2">
                  <a:lumMod val="75000"/>
                </a:schemeClr>
              </a:buClr>
            </a:pPr>
            <a:endParaRPr lang="de-DE" sz="2000" b="1" dirty="0">
              <a:solidFill>
                <a:schemeClr val="bg1"/>
              </a:solidFill>
            </a:endParaRPr>
          </a:p>
          <a:p>
            <a:pPr>
              <a:buClr>
                <a:schemeClr val="tx2">
                  <a:lumMod val="75000"/>
                </a:schemeClr>
              </a:buClr>
            </a:pPr>
            <a:r>
              <a:rPr lang="de-DE" sz="2000" b="1" dirty="0">
                <a:solidFill>
                  <a:schemeClr val="bg1"/>
                </a:solidFill>
              </a:rPr>
              <a:t>Response:</a:t>
            </a:r>
          </a:p>
          <a:p>
            <a:pPr marL="342900" indent="-342900">
              <a:buClr>
                <a:schemeClr val="tx2">
                  <a:lumMod val="75000"/>
                </a:schemeClr>
              </a:buClr>
              <a:buFont typeface="Courier New" panose="02070309020205020404" pitchFamily="49" charset="0"/>
              <a:buChar char="o"/>
            </a:pPr>
            <a:r>
              <a:rPr lang="en-US" sz="2000" dirty="0">
                <a:solidFill>
                  <a:schemeClr val="bg1"/>
                </a:solidFill>
              </a:rPr>
              <a:t>Identify and maintain records on all children in detention: their whereabouts, status, and treatment </a:t>
            </a:r>
          </a:p>
          <a:p>
            <a:pPr marL="342900" indent="-342900">
              <a:buClr>
                <a:schemeClr val="tx2">
                  <a:lumMod val="75000"/>
                </a:schemeClr>
              </a:buClr>
              <a:buFont typeface="Courier New" panose="02070309020205020404" pitchFamily="49" charset="0"/>
              <a:buChar char="o"/>
            </a:pPr>
            <a:r>
              <a:rPr lang="en-US" sz="2000" dirty="0">
                <a:solidFill>
                  <a:schemeClr val="bg1"/>
                </a:solidFill>
              </a:rPr>
              <a:t>Set up an interdisciplinary team of front-line workers to monitor and respond to cases </a:t>
            </a:r>
          </a:p>
          <a:p>
            <a:pPr marL="342900" indent="-342900">
              <a:buClr>
                <a:schemeClr val="tx2">
                  <a:lumMod val="75000"/>
                </a:schemeClr>
              </a:buClr>
              <a:buFont typeface="Courier New" panose="02070309020205020404" pitchFamily="49" charset="0"/>
              <a:buChar char="o"/>
            </a:pPr>
            <a:r>
              <a:rPr lang="en-US" sz="2000" dirty="0">
                <a:solidFill>
                  <a:schemeClr val="bg1"/>
                </a:solidFill>
              </a:rPr>
              <a:t>Advocate for release of children when detention is illegal or facilities are inappropriate </a:t>
            </a:r>
          </a:p>
          <a:p>
            <a:pPr marL="342900" indent="-342900">
              <a:buClr>
                <a:schemeClr val="tx2">
                  <a:lumMod val="75000"/>
                </a:schemeClr>
              </a:buClr>
              <a:buFont typeface="Courier New" panose="02070309020205020404" pitchFamily="49" charset="0"/>
              <a:buChar char="o"/>
            </a:pPr>
            <a:endParaRPr lang="de-DE" sz="2000" b="1" dirty="0">
              <a:solidFill>
                <a:schemeClr val="tx2">
                  <a:lumMod val="75000"/>
                </a:schemeClr>
              </a:solidFill>
            </a:endParaRPr>
          </a:p>
        </p:txBody>
      </p:sp>
    </p:spTree>
    <p:extLst>
      <p:ext uri="{BB962C8B-B14F-4D97-AF65-F5344CB8AC3E}">
        <p14:creationId xmlns:p14="http://schemas.microsoft.com/office/powerpoint/2010/main" val="3190099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INSPIRE Indicators</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0" name="Rectangle 1">
            <a:extLst>
              <a:ext uri="{FF2B5EF4-FFF2-40B4-BE49-F238E27FC236}">
                <a16:creationId xmlns:a16="http://schemas.microsoft.com/office/drawing/2014/main" id="{94AA3B0A-BBE2-42A1-8836-2DBDA871A47A}"/>
              </a:ext>
            </a:extLst>
          </p:cNvPr>
          <p:cNvSpPr/>
          <p:nvPr/>
        </p:nvSpPr>
        <p:spPr>
          <a:xfrm>
            <a:off x="1056306" y="1496427"/>
            <a:ext cx="10079388" cy="3785652"/>
          </a:xfrm>
          <a:prstGeom prst="rect">
            <a:avLst/>
          </a:prstGeom>
        </p:spPr>
        <p:txBody>
          <a:bodyPr wrap="square">
            <a:spAutoFit/>
          </a:bodyPr>
          <a:lstStyle/>
          <a:p>
            <a:pPr marL="342900" indent="-342900">
              <a:buClr>
                <a:schemeClr val="tx2">
                  <a:lumMod val="75000"/>
                </a:schemeClr>
              </a:buClr>
              <a:buFont typeface="Courier New" panose="02070309020205020404" pitchFamily="49" charset="0"/>
              <a:buChar char="o"/>
            </a:pPr>
            <a:r>
              <a:rPr lang="en-US" sz="2000" dirty="0">
                <a:solidFill>
                  <a:schemeClr val="bg1"/>
                </a:solidFill>
              </a:rPr>
              <a:t>Disclosure of lifetime childhood sexual violence </a:t>
            </a:r>
          </a:p>
          <a:p>
            <a:pPr marL="342900" indent="-342900">
              <a:buClr>
                <a:schemeClr val="tx2">
                  <a:lumMod val="75000"/>
                </a:schemeClr>
              </a:buClr>
              <a:buFont typeface="Courier New" panose="02070309020205020404" pitchFamily="49" charset="0"/>
              <a:buChar char="o"/>
            </a:pPr>
            <a:r>
              <a:rPr lang="en-US" sz="2000" dirty="0">
                <a:solidFill>
                  <a:schemeClr val="bg1"/>
                </a:solidFill>
              </a:rPr>
              <a:t>Disclosure of lifetime physical violence in childhood </a:t>
            </a:r>
          </a:p>
          <a:p>
            <a:pPr marL="342900" indent="-342900">
              <a:buClr>
                <a:schemeClr val="tx2">
                  <a:lumMod val="75000"/>
                </a:schemeClr>
              </a:buClr>
              <a:buFont typeface="Courier New" panose="02070309020205020404" pitchFamily="49" charset="0"/>
              <a:buChar char="o"/>
            </a:pPr>
            <a:r>
              <a:rPr lang="en-US" sz="2000" dirty="0">
                <a:solidFill>
                  <a:schemeClr val="bg1"/>
                </a:solidFill>
              </a:rPr>
              <a:t>Help-seeking for lifetime childhood sexual violence </a:t>
            </a:r>
          </a:p>
          <a:p>
            <a:pPr marL="342900" indent="-342900">
              <a:buClr>
                <a:schemeClr val="tx2">
                  <a:lumMod val="75000"/>
                </a:schemeClr>
              </a:buClr>
              <a:buFont typeface="Courier New" panose="02070309020205020404" pitchFamily="49" charset="0"/>
              <a:buChar char="o"/>
            </a:pPr>
            <a:r>
              <a:rPr lang="en-US" sz="2000" dirty="0">
                <a:solidFill>
                  <a:schemeClr val="bg1"/>
                </a:solidFill>
              </a:rPr>
              <a:t>Help-seeking for lifetime physical violence in childhood </a:t>
            </a:r>
          </a:p>
          <a:p>
            <a:pPr marL="342900" indent="-342900">
              <a:buClr>
                <a:schemeClr val="tx2">
                  <a:lumMod val="75000"/>
                </a:schemeClr>
              </a:buClr>
              <a:buFont typeface="Courier New" panose="02070309020205020404" pitchFamily="49" charset="0"/>
              <a:buChar char="o"/>
            </a:pPr>
            <a:r>
              <a:rPr lang="en-US" sz="2000" dirty="0">
                <a:solidFill>
                  <a:schemeClr val="bg1"/>
                </a:solidFill>
              </a:rPr>
              <a:t>Receipt of services for lifetime childhood sexual violence </a:t>
            </a:r>
          </a:p>
          <a:p>
            <a:pPr marL="342900" indent="-342900">
              <a:buClr>
                <a:schemeClr val="tx2">
                  <a:lumMod val="75000"/>
                </a:schemeClr>
              </a:buClr>
              <a:buFont typeface="Courier New" panose="02070309020205020404" pitchFamily="49" charset="0"/>
              <a:buChar char="o"/>
            </a:pPr>
            <a:r>
              <a:rPr lang="en-US" sz="2000" dirty="0">
                <a:solidFill>
                  <a:schemeClr val="bg1"/>
                </a:solidFill>
              </a:rPr>
              <a:t>Receipt of services for lifetime physical violence in childhood </a:t>
            </a:r>
          </a:p>
          <a:p>
            <a:pPr marL="342900" indent="-342900">
              <a:buClr>
                <a:schemeClr val="tx2">
                  <a:lumMod val="75000"/>
                </a:schemeClr>
              </a:buClr>
              <a:buFont typeface="Courier New" panose="02070309020205020404" pitchFamily="49" charset="0"/>
              <a:buChar char="o"/>
            </a:pPr>
            <a:r>
              <a:rPr lang="en-US" sz="2000" dirty="0">
                <a:solidFill>
                  <a:schemeClr val="bg1"/>
                </a:solidFill>
              </a:rPr>
              <a:t>Awareness of support services for violence among adolescents </a:t>
            </a:r>
          </a:p>
          <a:p>
            <a:pPr marL="342900" indent="-342900">
              <a:buClr>
                <a:schemeClr val="tx2">
                  <a:lumMod val="75000"/>
                </a:schemeClr>
              </a:buClr>
              <a:buFont typeface="Courier New" panose="02070309020205020404" pitchFamily="49" charset="0"/>
              <a:buChar char="o"/>
            </a:pPr>
            <a:r>
              <a:rPr lang="en-US" sz="2000" dirty="0">
                <a:solidFill>
                  <a:schemeClr val="bg1"/>
                </a:solidFill>
              </a:rPr>
              <a:t>Support for children in contact with the justice system </a:t>
            </a:r>
          </a:p>
          <a:p>
            <a:pPr marL="342900" indent="-342900">
              <a:buClr>
                <a:schemeClr val="tx2">
                  <a:lumMod val="75000"/>
                </a:schemeClr>
              </a:buClr>
              <a:buFont typeface="Courier New" panose="02070309020205020404" pitchFamily="49" charset="0"/>
              <a:buChar char="o"/>
            </a:pPr>
            <a:r>
              <a:rPr lang="de-DE" sz="2000" dirty="0">
                <a:solidFill>
                  <a:schemeClr val="bg1"/>
                </a:solidFill>
              </a:rPr>
              <a:t>Children in </a:t>
            </a:r>
            <a:r>
              <a:rPr lang="de-DE" sz="2000" dirty="0" err="1">
                <a:solidFill>
                  <a:schemeClr val="bg1"/>
                </a:solidFill>
              </a:rPr>
              <a:t>detention</a:t>
            </a:r>
            <a:r>
              <a:rPr lang="de-DE" sz="2000" dirty="0">
                <a:solidFill>
                  <a:schemeClr val="bg1"/>
                </a:solidFill>
              </a:rPr>
              <a:t> </a:t>
            </a:r>
          </a:p>
          <a:p>
            <a:pPr marL="342900" indent="-342900">
              <a:buClr>
                <a:schemeClr val="tx2">
                  <a:lumMod val="75000"/>
                </a:schemeClr>
              </a:buClr>
              <a:buFont typeface="Courier New" panose="02070309020205020404" pitchFamily="49" charset="0"/>
              <a:buChar char="o"/>
            </a:pPr>
            <a:r>
              <a:rPr lang="en-US" sz="2000" dirty="0">
                <a:solidFill>
                  <a:schemeClr val="bg1"/>
                </a:solidFill>
              </a:rPr>
              <a:t>Size of the social service workforce </a:t>
            </a:r>
          </a:p>
          <a:p>
            <a:pPr marL="342900" indent="-342900">
              <a:buClr>
                <a:schemeClr val="tx2">
                  <a:lumMod val="75000"/>
                </a:schemeClr>
              </a:buClr>
              <a:buFont typeface="Courier New" panose="02070309020205020404" pitchFamily="49" charset="0"/>
              <a:buChar char="o"/>
            </a:pPr>
            <a:r>
              <a:rPr lang="en-US" sz="2000" dirty="0">
                <a:solidFill>
                  <a:schemeClr val="bg1"/>
                </a:solidFill>
              </a:rPr>
              <a:t>Health sector guidelines on child maltreatment </a:t>
            </a:r>
          </a:p>
          <a:p>
            <a:pPr marL="342900" indent="-342900">
              <a:buClr>
                <a:schemeClr val="tx2">
                  <a:lumMod val="75000"/>
                </a:schemeClr>
              </a:buClr>
              <a:buFont typeface="Courier New" panose="02070309020205020404" pitchFamily="49" charset="0"/>
              <a:buChar char="o"/>
            </a:pPr>
            <a:r>
              <a:rPr lang="en-US" sz="2000" dirty="0">
                <a:solidFill>
                  <a:schemeClr val="bg1"/>
                </a:solidFill>
              </a:rPr>
              <a:t>Health sector guidelines on sexual violence against children</a:t>
            </a:r>
          </a:p>
        </p:txBody>
      </p:sp>
    </p:spTree>
    <p:extLst>
      <p:ext uri="{BB962C8B-B14F-4D97-AF65-F5344CB8AC3E}">
        <p14:creationId xmlns:p14="http://schemas.microsoft.com/office/powerpoint/2010/main" val="2924460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0" name="Rectangle 1">
            <a:extLst>
              <a:ext uri="{FF2B5EF4-FFF2-40B4-BE49-F238E27FC236}">
                <a16:creationId xmlns:a16="http://schemas.microsoft.com/office/drawing/2014/main" id="{94AA3B0A-BBE2-42A1-8836-2DBDA871A47A}"/>
              </a:ext>
            </a:extLst>
          </p:cNvPr>
          <p:cNvSpPr/>
          <p:nvPr/>
        </p:nvSpPr>
        <p:spPr>
          <a:xfrm>
            <a:off x="947252" y="1952629"/>
            <a:ext cx="10079388" cy="3108543"/>
          </a:xfrm>
          <a:prstGeom prst="rect">
            <a:avLst/>
          </a:prstGeom>
        </p:spPr>
        <p:txBody>
          <a:bodyPr wrap="square">
            <a:spAutoFit/>
          </a:bodyPr>
          <a:lstStyle/>
          <a:p>
            <a:endParaRPr lang="de-DE" sz="2800" b="1" dirty="0">
              <a:solidFill>
                <a:schemeClr val="tx2">
                  <a:lumMod val="75000"/>
                </a:schemeClr>
              </a:solidFill>
            </a:endParaRPr>
          </a:p>
          <a:p>
            <a:r>
              <a:rPr lang="en-US" sz="2800" b="1" dirty="0">
                <a:solidFill>
                  <a:schemeClr val="tx2">
                    <a:lumMod val="75000"/>
                  </a:schemeClr>
                </a:solidFill>
              </a:rPr>
              <a:t>What services and support are available for children who experience violence? </a:t>
            </a:r>
          </a:p>
          <a:p>
            <a:endParaRPr lang="en-US" sz="2800" b="1" dirty="0">
              <a:solidFill>
                <a:schemeClr val="tx2">
                  <a:lumMod val="75000"/>
                </a:schemeClr>
              </a:solidFill>
            </a:endParaRPr>
          </a:p>
          <a:p>
            <a:r>
              <a:rPr lang="en-US" sz="2800" b="1" dirty="0">
                <a:solidFill>
                  <a:schemeClr val="tx2">
                    <a:lumMod val="75000"/>
                  </a:schemeClr>
                </a:solidFill>
              </a:rPr>
              <a:t>How do children or their families access services? </a:t>
            </a:r>
          </a:p>
          <a:p>
            <a:endParaRPr lang="en-US" sz="2800" b="1" dirty="0">
              <a:solidFill>
                <a:schemeClr val="tx2">
                  <a:lumMod val="75000"/>
                </a:schemeClr>
              </a:solidFill>
            </a:endParaRPr>
          </a:p>
          <a:p>
            <a:r>
              <a:rPr lang="en-US" sz="2800" b="1" dirty="0">
                <a:solidFill>
                  <a:schemeClr val="tx2">
                    <a:lumMod val="75000"/>
                  </a:schemeClr>
                </a:solidFill>
              </a:rPr>
              <a:t>What are the gaps?</a:t>
            </a:r>
          </a:p>
        </p:txBody>
      </p:sp>
      <p:pic>
        <p:nvPicPr>
          <p:cNvPr id="6" name="Grafik 5" descr="Ein Bild, das Vektorgrafiken enthält.&#10;&#10;Automatisch generierte Beschreibung">
            <a:extLst>
              <a:ext uri="{FF2B5EF4-FFF2-40B4-BE49-F238E27FC236}">
                <a16:creationId xmlns:a16="http://schemas.microsoft.com/office/drawing/2014/main" id="{BAEF1BED-356A-4F28-9A32-7F2D2297D0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9458" y="3289100"/>
            <a:ext cx="4043614" cy="3005753"/>
          </a:xfrm>
          <a:prstGeom prst="rect">
            <a:avLst/>
          </a:prstGeom>
        </p:spPr>
      </p:pic>
      <p:sp>
        <p:nvSpPr>
          <p:cNvPr id="9" name="Rectangle 1">
            <a:extLst>
              <a:ext uri="{FF2B5EF4-FFF2-40B4-BE49-F238E27FC236}">
                <a16:creationId xmlns:a16="http://schemas.microsoft.com/office/drawing/2014/main" id="{D56930E2-722C-4B19-B227-882972FEA66A}"/>
              </a:ext>
            </a:extLst>
          </p:cNvPr>
          <p:cNvSpPr/>
          <p:nvPr/>
        </p:nvSpPr>
        <p:spPr>
          <a:xfrm>
            <a:off x="947252" y="1159772"/>
            <a:ext cx="10079388" cy="523220"/>
          </a:xfrm>
          <a:prstGeom prst="rect">
            <a:avLst/>
          </a:prstGeom>
        </p:spPr>
        <p:txBody>
          <a:bodyPr wrap="square">
            <a:spAutoFit/>
          </a:bodyPr>
          <a:lstStyle/>
          <a:p>
            <a:r>
              <a:rPr lang="en-US" sz="2800" b="1" dirty="0">
                <a:solidFill>
                  <a:schemeClr val="tx2">
                    <a:lumMod val="75000"/>
                  </a:schemeClr>
                </a:solidFill>
              </a:rPr>
              <a:t>Based on your all reflections throughout this session, …</a:t>
            </a:r>
          </a:p>
        </p:txBody>
      </p:sp>
    </p:spTree>
    <p:extLst>
      <p:ext uri="{BB962C8B-B14F-4D97-AF65-F5344CB8AC3E}">
        <p14:creationId xmlns:p14="http://schemas.microsoft.com/office/powerpoint/2010/main" val="133763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Key takeaways</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0" name="Rectangle 1">
            <a:extLst>
              <a:ext uri="{FF2B5EF4-FFF2-40B4-BE49-F238E27FC236}">
                <a16:creationId xmlns:a16="http://schemas.microsoft.com/office/drawing/2014/main" id="{94AA3B0A-BBE2-42A1-8836-2DBDA871A47A}"/>
              </a:ext>
            </a:extLst>
          </p:cNvPr>
          <p:cNvSpPr/>
          <p:nvPr/>
        </p:nvSpPr>
        <p:spPr>
          <a:xfrm>
            <a:off x="716364" y="1761588"/>
            <a:ext cx="11068994" cy="2246769"/>
          </a:xfrm>
          <a:prstGeom prst="rect">
            <a:avLst/>
          </a:prstGeom>
        </p:spPr>
        <p:txBody>
          <a:bodyPr wrap="square">
            <a:spAutoFit/>
          </a:bodyPr>
          <a:lstStyle/>
          <a:p>
            <a:pPr marL="671513" indent="-522288">
              <a:lnSpc>
                <a:spcPct val="120000"/>
              </a:lnSpc>
              <a:buClr>
                <a:schemeClr val="tx2">
                  <a:lumMod val="75000"/>
                </a:schemeClr>
              </a:buClr>
              <a:buFont typeface="Courier New" panose="02070309020205020404" pitchFamily="49" charset="0"/>
              <a:buChar char="o"/>
              <a:defRPr/>
            </a:pPr>
            <a:r>
              <a:rPr lang="en-GB" sz="2000" b="1" dirty="0">
                <a:solidFill>
                  <a:schemeClr val="bg1"/>
                </a:solidFill>
              </a:rPr>
              <a:t>Have a system for helping children: </a:t>
            </a:r>
            <a:r>
              <a:rPr lang="en-GB" sz="2000" dirty="0">
                <a:solidFill>
                  <a:schemeClr val="bg1"/>
                </a:solidFill>
              </a:rPr>
              <a:t>Systems thinking brings an holistic analysis of the situation - all different elements and their interaction and interconnectedness </a:t>
            </a:r>
          </a:p>
          <a:p>
            <a:pPr marL="671513" indent="-522288">
              <a:lnSpc>
                <a:spcPct val="120000"/>
              </a:lnSpc>
              <a:buClr>
                <a:schemeClr val="tx2">
                  <a:lumMod val="75000"/>
                </a:schemeClr>
              </a:buClr>
              <a:buFont typeface="Courier New" panose="02070309020205020404" pitchFamily="49" charset="0"/>
              <a:buChar char="o"/>
              <a:defRPr/>
            </a:pPr>
            <a:r>
              <a:rPr lang="en-GB" sz="2000" dirty="0">
                <a:solidFill>
                  <a:schemeClr val="bg1"/>
                </a:solidFill>
              </a:rPr>
              <a:t>Find out </a:t>
            </a:r>
            <a:r>
              <a:rPr lang="en-GB" sz="2000" b="1" dirty="0">
                <a:solidFill>
                  <a:schemeClr val="bg1"/>
                </a:solidFill>
              </a:rPr>
              <a:t>which children need help</a:t>
            </a:r>
          </a:p>
          <a:p>
            <a:pPr marL="671513" indent="-522288">
              <a:lnSpc>
                <a:spcPct val="120000"/>
              </a:lnSpc>
              <a:buClr>
                <a:schemeClr val="tx2">
                  <a:lumMod val="75000"/>
                </a:schemeClr>
              </a:buClr>
              <a:buFont typeface="Courier New" panose="02070309020205020404" pitchFamily="49" charset="0"/>
              <a:buChar char="o"/>
              <a:defRPr/>
            </a:pPr>
            <a:r>
              <a:rPr lang="en-GB" sz="2000" b="1" dirty="0">
                <a:solidFill>
                  <a:schemeClr val="bg1"/>
                </a:solidFill>
              </a:rPr>
              <a:t>Help children immediately and in the longer-term, </a:t>
            </a:r>
            <a:r>
              <a:rPr lang="en-US" dirty="0">
                <a:solidFill>
                  <a:schemeClr val="bg1"/>
                </a:solidFill>
              </a:rPr>
              <a:t>(including counseling and therapeutic approaches, and foster care interventions involving social welfare services)</a:t>
            </a:r>
          </a:p>
          <a:p>
            <a:pPr marL="671513" indent="-522288">
              <a:lnSpc>
                <a:spcPct val="120000"/>
              </a:lnSpc>
              <a:buClr>
                <a:schemeClr val="tx2">
                  <a:lumMod val="75000"/>
                </a:schemeClr>
              </a:buClr>
              <a:buFont typeface="Courier New" panose="02070309020205020404" pitchFamily="49" charset="0"/>
              <a:buChar char="o"/>
              <a:defRPr/>
            </a:pPr>
            <a:r>
              <a:rPr lang="en-GB" sz="2000" b="1" dirty="0">
                <a:solidFill>
                  <a:schemeClr val="bg1"/>
                </a:solidFill>
              </a:rPr>
              <a:t>Protect children in conflict with the law</a:t>
            </a:r>
          </a:p>
        </p:txBody>
      </p:sp>
    </p:spTree>
    <p:extLst>
      <p:ext uri="{BB962C8B-B14F-4D97-AF65-F5344CB8AC3E}">
        <p14:creationId xmlns:p14="http://schemas.microsoft.com/office/powerpoint/2010/main" val="903242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86E7DCC-6AEC-42D6-AF79-081552EF3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842" y="0"/>
            <a:ext cx="2128529" cy="920887"/>
          </a:xfrm>
          <a:prstGeom prst="rect">
            <a:avLst/>
          </a:prstGeom>
        </p:spPr>
      </p:pic>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498650" y="186875"/>
            <a:ext cx="10515600" cy="1325563"/>
          </a:xfrm>
        </p:spPr>
        <p:txBody>
          <a:bodyPr>
            <a:normAutofit/>
          </a:bodyPr>
          <a:lstStyle/>
          <a:p>
            <a:r>
              <a:rPr lang="en-US" sz="3600" dirty="0" err="1">
                <a:solidFill>
                  <a:srgbClr val="57597F"/>
                </a:solidFill>
                <a:effectLst>
                  <a:outerShdw blurRad="38100" dist="38100" dir="2700000" algn="tl">
                    <a:srgbClr val="000000">
                      <a:alpha val="43137"/>
                    </a:srgbClr>
                  </a:outerShdw>
                </a:effectLst>
              </a:rPr>
              <a:t>Evalution</a:t>
            </a:r>
            <a:endParaRPr lang="en-US" sz="3600" dirty="0">
              <a:solidFill>
                <a:srgbClr val="57597F"/>
              </a:solidFill>
              <a:effectLst>
                <a:outerShdw blurRad="38100" dist="38100" dir="2700000" algn="tl">
                  <a:srgbClr val="000000">
                    <a:alpha val="43137"/>
                  </a:srgbClr>
                </a:outerShdw>
              </a:effectLst>
            </a:endParaRP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4"/>
          <a:srcRect l="3454" r="11245" b="-2"/>
          <a:stretch/>
        </p:blipFill>
        <p:spPr>
          <a:xfrm>
            <a:off x="10774289" y="140659"/>
            <a:ext cx="1228782" cy="857328"/>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10">
            <a:extLst>
              <a:ext uri="{FF2B5EF4-FFF2-40B4-BE49-F238E27FC236}">
                <a16:creationId xmlns:a16="http://schemas.microsoft.com/office/drawing/2014/main" id="{F279C930-91D1-4CC3-B2C6-215C0E043BE3}"/>
              </a:ext>
            </a:extLst>
          </p:cNvPr>
          <p:cNvSpPr>
            <a:spLocks noGrp="1"/>
          </p:cNvSpPr>
          <p:nvPr>
            <p:ph idx="1"/>
          </p:nvPr>
        </p:nvSpPr>
        <p:spPr>
          <a:xfrm>
            <a:off x="701850" y="1672269"/>
            <a:ext cx="11134515" cy="4943181"/>
          </a:xfrm>
        </p:spPr>
        <p:txBody>
          <a:bodyPr>
            <a:normAutofit/>
          </a:bodyPr>
          <a:lstStyle/>
          <a:p>
            <a:pPr marL="0" indent="0">
              <a:buClr>
                <a:schemeClr val="tx2">
                  <a:lumMod val="75000"/>
                </a:schemeClr>
              </a:buClr>
              <a:buNone/>
            </a:pPr>
            <a:r>
              <a:rPr lang="de-DE" dirty="0" err="1">
                <a:solidFill>
                  <a:schemeClr val="bg1"/>
                </a:solidFill>
              </a:rPr>
              <a:t>Please</a:t>
            </a:r>
            <a:r>
              <a:rPr lang="de-DE" dirty="0">
                <a:solidFill>
                  <a:schemeClr val="bg1"/>
                </a:solidFill>
              </a:rPr>
              <a:t> </a:t>
            </a:r>
            <a:r>
              <a:rPr lang="de-DE" dirty="0" err="1">
                <a:solidFill>
                  <a:schemeClr val="bg1"/>
                </a:solidFill>
              </a:rPr>
              <a:t>provide</a:t>
            </a:r>
            <a:r>
              <a:rPr lang="de-DE" dirty="0">
                <a:solidFill>
                  <a:schemeClr val="bg1"/>
                </a:solidFill>
              </a:rPr>
              <a:t> </a:t>
            </a:r>
            <a:r>
              <a:rPr lang="de-DE" dirty="0" err="1">
                <a:solidFill>
                  <a:schemeClr val="bg1"/>
                </a:solidFill>
              </a:rPr>
              <a:t>your</a:t>
            </a:r>
            <a:r>
              <a:rPr lang="de-DE" dirty="0">
                <a:solidFill>
                  <a:schemeClr val="bg1"/>
                </a:solidFill>
              </a:rPr>
              <a:t> </a:t>
            </a:r>
            <a:r>
              <a:rPr lang="de-DE" dirty="0" err="1">
                <a:solidFill>
                  <a:schemeClr val="bg1"/>
                </a:solidFill>
              </a:rPr>
              <a:t>feedback</a:t>
            </a:r>
            <a:r>
              <a:rPr lang="de-DE" dirty="0">
                <a:solidFill>
                  <a:schemeClr val="bg1"/>
                </a:solidFill>
              </a:rPr>
              <a:t> </a:t>
            </a:r>
            <a:r>
              <a:rPr lang="de-DE" dirty="0" err="1">
                <a:solidFill>
                  <a:schemeClr val="bg1"/>
                </a:solidFill>
              </a:rPr>
              <a:t>to</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training</a:t>
            </a:r>
            <a:r>
              <a:rPr lang="de-DE" dirty="0">
                <a:solidFill>
                  <a:schemeClr val="bg1"/>
                </a:solidFill>
              </a:rPr>
              <a:t>: </a:t>
            </a:r>
          </a:p>
          <a:p>
            <a:pPr marL="0" indent="0">
              <a:buClr>
                <a:schemeClr val="tx2">
                  <a:lumMod val="75000"/>
                </a:schemeClr>
              </a:buClr>
              <a:buNone/>
            </a:pPr>
            <a:r>
              <a:rPr lang="de-DE" dirty="0">
                <a:solidFill>
                  <a:schemeClr val="bg1"/>
                </a:solidFill>
              </a:rPr>
              <a:t>Go </a:t>
            </a:r>
            <a:r>
              <a:rPr lang="de-DE" dirty="0" err="1">
                <a:solidFill>
                  <a:schemeClr val="bg1"/>
                </a:solidFill>
              </a:rPr>
              <a:t>to</a:t>
            </a:r>
            <a:r>
              <a:rPr lang="de-DE" dirty="0">
                <a:solidFill>
                  <a:schemeClr val="bg1"/>
                </a:solidFill>
              </a:rPr>
              <a:t> </a:t>
            </a:r>
            <a:r>
              <a:rPr lang="en-US" dirty="0">
                <a:solidFill>
                  <a:schemeClr val="bg1"/>
                </a:solidFill>
              </a:rPr>
              <a:t> https://www.surveymonkey.de/r/7X8M7KP</a:t>
            </a:r>
            <a:endParaRPr lang="de-DE" sz="1800" dirty="0">
              <a:solidFill>
                <a:schemeClr val="bg1"/>
              </a:solidFill>
            </a:endParaRPr>
          </a:p>
        </p:txBody>
      </p:sp>
      <p:sp>
        <p:nvSpPr>
          <p:cNvPr id="3" name="Rechteck 2">
            <a:extLst>
              <a:ext uri="{FF2B5EF4-FFF2-40B4-BE49-F238E27FC236}">
                <a16:creationId xmlns:a16="http://schemas.microsoft.com/office/drawing/2014/main" id="{5786DDE0-2120-451F-AEFF-575E8BC2C420}"/>
              </a:ext>
            </a:extLst>
          </p:cNvPr>
          <p:cNvSpPr/>
          <p:nvPr/>
        </p:nvSpPr>
        <p:spPr>
          <a:xfrm>
            <a:off x="6720331" y="3346315"/>
            <a:ext cx="672690" cy="1945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8554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Resources</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110D1401-88AC-4394-AB9D-90F7C12C2BF7}"/>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22" name="Text Placeholder 9">
            <a:extLst>
              <a:ext uri="{FF2B5EF4-FFF2-40B4-BE49-F238E27FC236}">
                <a16:creationId xmlns:a16="http://schemas.microsoft.com/office/drawing/2014/main" id="{71D04F05-EF01-49B1-A694-669F42BF450C}"/>
              </a:ext>
            </a:extLst>
          </p:cNvPr>
          <p:cNvSpPr txBox="1">
            <a:spLocks/>
          </p:cNvSpPr>
          <p:nvPr/>
        </p:nvSpPr>
        <p:spPr>
          <a:xfrm>
            <a:off x="699946" y="1471940"/>
            <a:ext cx="11492053" cy="5267580"/>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b="1" dirty="0">
              <a:solidFill>
                <a:schemeClr val="bg1"/>
              </a:solidFill>
            </a:endParaRPr>
          </a:p>
          <a:p>
            <a:pPr algn="l"/>
            <a:r>
              <a:rPr lang="en-US" sz="2000" b="1" dirty="0">
                <a:solidFill>
                  <a:schemeClr val="bg1"/>
                </a:solidFill>
              </a:rPr>
              <a:t>Global Partnership to End Violence against Children - INSPIRE: </a:t>
            </a:r>
            <a:r>
              <a:rPr lang="en-US" sz="2000" dirty="0">
                <a:solidFill>
                  <a:schemeClr val="bg1"/>
                </a:solidFill>
                <a:hlinkClick r:id="rId5">
                  <a:extLst>
                    <a:ext uri="{A12FA001-AC4F-418D-AE19-62706E023703}">
                      <ahyp:hlinkClr xmlns:ahyp="http://schemas.microsoft.com/office/drawing/2018/hyperlinkcolor" val="tx"/>
                    </a:ext>
                  </a:extLst>
                </a:hlinkClick>
              </a:rPr>
              <a:t>https://www.end-violence.org/inspire</a:t>
            </a:r>
            <a:endParaRPr lang="en-US" sz="2000" dirty="0">
              <a:solidFill>
                <a:schemeClr val="bg1"/>
              </a:solidFill>
            </a:endParaRPr>
          </a:p>
          <a:p>
            <a:pPr algn="l"/>
            <a:endParaRPr lang="en-US" sz="2000" b="1" dirty="0">
              <a:solidFill>
                <a:schemeClr val="bg1"/>
              </a:solidFill>
            </a:endParaRPr>
          </a:p>
          <a:p>
            <a:pPr algn="l"/>
            <a:r>
              <a:rPr lang="en-US" sz="2000" b="1" dirty="0">
                <a:solidFill>
                  <a:schemeClr val="bg1"/>
                </a:solidFill>
              </a:rPr>
              <a:t>INSPIRE Webinar</a:t>
            </a:r>
            <a:r>
              <a:rPr lang="en-US" sz="2000" dirty="0">
                <a:solidFill>
                  <a:schemeClr val="bg1"/>
                </a:solidFill>
              </a:rPr>
              <a:t>: </a:t>
            </a:r>
            <a:r>
              <a:rPr lang="en-US" sz="2000" u="sng" dirty="0">
                <a:solidFill>
                  <a:schemeClr val="bg1"/>
                </a:solidFill>
                <a:hlinkClick r:id="rId6">
                  <a:extLst>
                    <a:ext uri="{A12FA001-AC4F-418D-AE19-62706E023703}">
                      <ahyp:hlinkClr xmlns:ahyp="http://schemas.microsoft.com/office/drawing/2018/hyperlinkcolor" val="tx"/>
                    </a:ext>
                  </a:extLst>
                </a:hlinkClick>
              </a:rPr>
              <a:t>https://www.youtube.com/watch?v=BPhza8ED2Qk&amp;feature=youtu.be</a:t>
            </a:r>
            <a:endParaRPr lang="en-US" sz="2000" u="sng" dirty="0">
              <a:solidFill>
                <a:schemeClr val="bg1"/>
              </a:solidFill>
            </a:endParaRPr>
          </a:p>
          <a:p>
            <a:pPr algn="l"/>
            <a:r>
              <a:rPr lang="en-US" sz="2000" b="1" dirty="0">
                <a:solidFill>
                  <a:schemeClr val="bg1"/>
                </a:solidFill>
              </a:rPr>
              <a:t>Recorded Webinar series to each of the INSPIRE strategies:</a:t>
            </a:r>
          </a:p>
          <a:p>
            <a:pPr algn="l"/>
            <a:r>
              <a:rPr lang="en-US" sz="2000" dirty="0">
                <a:solidFill>
                  <a:schemeClr val="bg1"/>
                </a:solidFill>
              </a:rPr>
              <a:t>https://www.who.int/teams/social-determinants-of-health/violence-prevention/inspire-technical-package</a:t>
            </a:r>
          </a:p>
          <a:p>
            <a:pPr algn="l"/>
            <a:endParaRPr lang="en-US" sz="2000" b="1" dirty="0">
              <a:solidFill>
                <a:schemeClr val="bg1"/>
              </a:solidFill>
            </a:endParaRPr>
          </a:p>
          <a:p>
            <a:pPr algn="l"/>
            <a:r>
              <a:rPr lang="en-US" sz="2000" b="1" dirty="0">
                <a:solidFill>
                  <a:schemeClr val="bg1"/>
                </a:solidFill>
              </a:rPr>
              <a:t>The Alliance for Child Protection in Humanitarian Action - Child Protection Minimum Standards: </a:t>
            </a:r>
            <a:r>
              <a:rPr lang="en-US" sz="2000" dirty="0">
                <a:solidFill>
                  <a:schemeClr val="bg1"/>
                </a:solidFill>
                <a:hlinkClick r:id="rId7">
                  <a:extLst>
                    <a:ext uri="{A12FA001-AC4F-418D-AE19-62706E023703}">
                      <ahyp:hlinkClr xmlns:ahyp="http://schemas.microsoft.com/office/drawing/2018/hyperlinkcolor" val="tx"/>
                    </a:ext>
                  </a:extLst>
                </a:hlinkClick>
              </a:rPr>
              <a:t>https://alliancecpha.org/en/CPMS_home</a:t>
            </a:r>
            <a:endParaRPr lang="en-US" sz="2000" dirty="0">
              <a:solidFill>
                <a:schemeClr val="bg1"/>
              </a:solidFill>
            </a:endParaRPr>
          </a:p>
          <a:p>
            <a:pPr algn="l"/>
            <a:endParaRPr lang="en-US" sz="2000" dirty="0">
              <a:solidFill>
                <a:schemeClr val="bg1"/>
              </a:solidFill>
            </a:endParaRPr>
          </a:p>
          <a:p>
            <a:pPr algn="l"/>
            <a:r>
              <a:rPr lang="en-US" sz="2000" b="1" dirty="0">
                <a:solidFill>
                  <a:schemeClr val="bg1"/>
                </a:solidFill>
              </a:rPr>
              <a:t>Minimum Standards for Child Protection in Humanitarian Action &amp; INSPIRE strategies: </a:t>
            </a:r>
          </a:p>
          <a:p>
            <a:pPr algn="l"/>
            <a:r>
              <a:rPr lang="en-US" sz="2000" dirty="0">
                <a:solidFill>
                  <a:schemeClr val="bg1"/>
                </a:solidFill>
              </a:rPr>
              <a:t>A guide to complementarity and use in humanitarian action:</a:t>
            </a:r>
          </a:p>
          <a:p>
            <a:pPr algn="l"/>
            <a:r>
              <a:rPr lang="en-US" sz="2000" dirty="0">
                <a:solidFill>
                  <a:schemeClr val="bg1"/>
                </a:solidFill>
                <a:hlinkClick r:id="rId8">
                  <a:extLst>
                    <a:ext uri="{A12FA001-AC4F-418D-AE19-62706E023703}">
                      <ahyp:hlinkClr xmlns:ahyp="http://schemas.microsoft.com/office/drawing/2018/hyperlinkcolor" val="tx"/>
                    </a:ext>
                  </a:extLst>
                </a:hlinkClick>
              </a:rPr>
              <a:t>https://www.cpaor.net/CPMS_INSPIRE_complementarity_guide</a:t>
            </a:r>
            <a:r>
              <a:rPr lang="en-US" sz="2000" dirty="0">
                <a:solidFill>
                  <a:schemeClr val="bg1"/>
                </a:solidFill>
              </a:rPr>
              <a:t>  </a:t>
            </a:r>
          </a:p>
          <a:p>
            <a:pPr algn="l"/>
            <a:endParaRPr lang="en-US" sz="2000" dirty="0">
              <a:solidFill>
                <a:schemeClr val="bg1"/>
              </a:solidFill>
              <a:latin typeface="Calibri Light" panose="020F0302020204030204"/>
            </a:endParaRPr>
          </a:p>
          <a:p>
            <a:pPr algn="l"/>
            <a:endParaRPr lang="en-US" sz="1800" dirty="0">
              <a:solidFill>
                <a:schemeClr val="bg1"/>
              </a:solidFill>
            </a:endParaRPr>
          </a:p>
          <a:p>
            <a:pPr algn="l"/>
            <a:endParaRPr lang="en-US" sz="1800" dirty="0">
              <a:solidFill>
                <a:schemeClr val="bg1"/>
              </a:solidFill>
            </a:endParaRPr>
          </a:p>
        </p:txBody>
      </p:sp>
    </p:spTree>
    <p:extLst>
      <p:ext uri="{BB962C8B-B14F-4D97-AF65-F5344CB8AC3E}">
        <p14:creationId xmlns:p14="http://schemas.microsoft.com/office/powerpoint/2010/main" val="1314337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Contacts</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110D1401-88AC-4394-AB9D-90F7C12C2BF7}"/>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3" name="Text Placeholder 9">
            <a:extLst>
              <a:ext uri="{FF2B5EF4-FFF2-40B4-BE49-F238E27FC236}">
                <a16:creationId xmlns:a16="http://schemas.microsoft.com/office/drawing/2014/main" id="{209ECE29-E84C-425F-9524-8D92FE6CF2FD}"/>
              </a:ext>
            </a:extLst>
          </p:cNvPr>
          <p:cNvSpPr txBox="1">
            <a:spLocks/>
          </p:cNvSpPr>
          <p:nvPr/>
        </p:nvSpPr>
        <p:spPr>
          <a:xfrm>
            <a:off x="699946" y="1029367"/>
            <a:ext cx="10790204" cy="4799266"/>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chemeClr val="bg1"/>
                </a:solidFill>
              </a:rPr>
              <a:t>Child Protection Area of Responsibility: </a:t>
            </a:r>
            <a:r>
              <a:rPr lang="en-US" sz="2000" dirty="0">
                <a:solidFill>
                  <a:schemeClr val="bg1"/>
                </a:solidFill>
              </a:rPr>
              <a:t>Verena Bloch (</a:t>
            </a:r>
            <a:r>
              <a:rPr lang="en-US" sz="2000" dirty="0">
                <a:solidFill>
                  <a:schemeClr val="bg1"/>
                </a:solidFill>
                <a:hlinkClick r:id="rId5"/>
              </a:rPr>
              <a:t>vbloch@unicef.org</a:t>
            </a:r>
            <a:r>
              <a:rPr lang="en-US" sz="2000" dirty="0">
                <a:solidFill>
                  <a:schemeClr val="bg1"/>
                </a:solidFill>
              </a:rPr>
              <a:t>) </a:t>
            </a:r>
          </a:p>
          <a:p>
            <a:pPr algn="l"/>
            <a:endParaRPr lang="en-US" sz="2000" b="1" dirty="0">
              <a:solidFill>
                <a:schemeClr val="bg1"/>
              </a:solidFill>
            </a:endParaRPr>
          </a:p>
          <a:p>
            <a:pPr algn="l"/>
            <a:r>
              <a:rPr lang="en-US" sz="2000" b="1" dirty="0">
                <a:solidFill>
                  <a:schemeClr val="bg1"/>
                </a:solidFill>
              </a:rPr>
              <a:t>CP AoR Helpdesk:</a:t>
            </a:r>
            <a:r>
              <a:rPr lang="en-US" sz="2000" dirty="0">
                <a:solidFill>
                  <a:schemeClr val="bg1"/>
                </a:solidFill>
              </a:rPr>
              <a:t> </a:t>
            </a:r>
          </a:p>
          <a:p>
            <a:pPr marL="342900" indent="-342900" algn="l">
              <a:buClr>
                <a:schemeClr val="tx2">
                  <a:lumMod val="75000"/>
                </a:schemeClr>
              </a:buClr>
              <a:buFont typeface="Courier New" panose="02070309020205020404" pitchFamily="49" charset="0"/>
              <a:buChar char="o"/>
            </a:pPr>
            <a:r>
              <a:rPr lang="en-US" sz="2000" dirty="0">
                <a:solidFill>
                  <a:schemeClr val="bg1"/>
                </a:solidFill>
                <a:hlinkClick r:id="rId6">
                  <a:extLst>
                    <a:ext uri="{A12FA001-AC4F-418D-AE19-62706E023703}">
                      <ahyp:hlinkClr xmlns:ahyp="http://schemas.microsoft.com/office/drawing/2018/hyperlinkcolor" val="tx"/>
                    </a:ext>
                  </a:extLst>
                </a:hlinkClick>
              </a:rPr>
              <a:t>CPAOR_SpanishHelpDesk@unicef.org</a:t>
            </a:r>
            <a:r>
              <a:rPr lang="en-US" sz="2000" dirty="0">
                <a:solidFill>
                  <a:schemeClr val="bg1"/>
                </a:solidFill>
              </a:rPr>
              <a:t>   </a:t>
            </a:r>
          </a:p>
          <a:p>
            <a:pPr marL="342900" indent="-342900" algn="l">
              <a:buClr>
                <a:schemeClr val="tx2">
                  <a:lumMod val="75000"/>
                </a:schemeClr>
              </a:buClr>
              <a:buFont typeface="Courier New" panose="02070309020205020404" pitchFamily="49" charset="0"/>
              <a:buChar char="o"/>
            </a:pPr>
            <a:r>
              <a:rPr lang="en-US" sz="2000" dirty="0">
                <a:solidFill>
                  <a:schemeClr val="bg1"/>
                </a:solidFill>
                <a:hlinkClick r:id="rId7">
                  <a:extLst>
                    <a:ext uri="{A12FA001-AC4F-418D-AE19-62706E023703}">
                      <ahyp:hlinkClr xmlns:ahyp="http://schemas.microsoft.com/office/drawing/2018/hyperlinkcolor" val="tx"/>
                    </a:ext>
                  </a:extLst>
                </a:hlinkClick>
              </a:rPr>
              <a:t>CPAOR_ArabicHelpDesk@unicef.org</a:t>
            </a:r>
            <a:r>
              <a:rPr lang="en-US" sz="2000" dirty="0">
                <a:solidFill>
                  <a:schemeClr val="bg1"/>
                </a:solidFill>
              </a:rPr>
              <a:t> </a:t>
            </a:r>
          </a:p>
          <a:p>
            <a:pPr marL="342900" indent="-342900" algn="l">
              <a:buClr>
                <a:schemeClr val="tx2">
                  <a:lumMod val="75000"/>
                </a:schemeClr>
              </a:buClr>
              <a:buFont typeface="Courier New" panose="02070309020205020404" pitchFamily="49" charset="0"/>
              <a:buChar char="o"/>
            </a:pPr>
            <a:r>
              <a:rPr lang="en-US" sz="2000" dirty="0">
                <a:solidFill>
                  <a:schemeClr val="bg1"/>
                </a:solidFill>
                <a:hlinkClick r:id="rId8">
                  <a:extLst>
                    <a:ext uri="{A12FA001-AC4F-418D-AE19-62706E023703}">
                      <ahyp:hlinkClr xmlns:ahyp="http://schemas.microsoft.com/office/drawing/2018/hyperlinkcolor" val="tx"/>
                    </a:ext>
                  </a:extLst>
                </a:hlinkClick>
              </a:rPr>
              <a:t>CPAOR_EnglishHelpDesk@unicef.org</a:t>
            </a:r>
            <a:r>
              <a:rPr lang="en-US" sz="2000" dirty="0">
                <a:solidFill>
                  <a:schemeClr val="bg1"/>
                </a:solidFill>
              </a:rPr>
              <a:t>  </a:t>
            </a:r>
          </a:p>
          <a:p>
            <a:pPr marL="342900" indent="-342900" algn="l">
              <a:buClr>
                <a:schemeClr val="tx2">
                  <a:lumMod val="75000"/>
                </a:schemeClr>
              </a:buClr>
              <a:buFont typeface="Courier New" panose="02070309020205020404" pitchFamily="49" charset="0"/>
              <a:buChar char="o"/>
            </a:pPr>
            <a:r>
              <a:rPr lang="en-US" sz="2000" dirty="0">
                <a:solidFill>
                  <a:schemeClr val="bg1"/>
                </a:solidFill>
                <a:hlinkClick r:id="rId9">
                  <a:extLst>
                    <a:ext uri="{A12FA001-AC4F-418D-AE19-62706E023703}">
                      <ahyp:hlinkClr xmlns:ahyp="http://schemas.microsoft.com/office/drawing/2018/hyperlinkcolor" val="tx"/>
                    </a:ext>
                  </a:extLst>
                </a:hlinkClick>
              </a:rPr>
              <a:t>CPAOR_FrenchHelpDesk@unicef.org</a:t>
            </a:r>
            <a:r>
              <a:rPr lang="en-US" sz="2000" dirty="0">
                <a:solidFill>
                  <a:schemeClr val="bg1"/>
                </a:solidFill>
              </a:rPr>
              <a:t>  </a:t>
            </a:r>
            <a:endParaRPr lang="en-US" sz="2000" b="1" dirty="0">
              <a:solidFill>
                <a:schemeClr val="bg1"/>
              </a:solidFill>
            </a:endParaRPr>
          </a:p>
          <a:p>
            <a:pPr algn="l"/>
            <a:endParaRPr lang="en-US" sz="2000" b="1" dirty="0">
              <a:solidFill>
                <a:schemeClr val="bg1"/>
              </a:solidFill>
            </a:endParaRPr>
          </a:p>
          <a:p>
            <a:pPr algn="l"/>
            <a:r>
              <a:rPr lang="en-US" sz="2000" b="1" dirty="0">
                <a:solidFill>
                  <a:schemeClr val="bg1"/>
                </a:solidFill>
              </a:rPr>
              <a:t>The Alliance in</a:t>
            </a:r>
            <a:r>
              <a:rPr lang="en-US" sz="2000" dirty="0">
                <a:solidFill>
                  <a:schemeClr val="bg1"/>
                </a:solidFill>
              </a:rPr>
              <a:t>: </a:t>
            </a:r>
            <a:r>
              <a:rPr lang="en-US" sz="2000" u="sng" dirty="0">
                <a:solidFill>
                  <a:schemeClr val="bg1"/>
                </a:solidFill>
                <a:hlinkClick r:id="rId10">
                  <a:extLst>
                    <a:ext uri="{A12FA001-AC4F-418D-AE19-62706E023703}">
                      <ahyp:hlinkClr xmlns:ahyp="http://schemas.microsoft.com/office/drawing/2018/hyperlinkcolor" val="tx"/>
                    </a:ext>
                  </a:extLst>
                </a:hlinkClick>
              </a:rPr>
              <a:t>cpms.wg@alliancecpha.org</a:t>
            </a:r>
            <a:endParaRPr lang="en-US" sz="2000" u="sng" dirty="0">
              <a:solidFill>
                <a:schemeClr val="bg1"/>
              </a:solidFill>
            </a:endParaRPr>
          </a:p>
          <a:p>
            <a:pPr algn="l"/>
            <a:endParaRPr lang="en-US" sz="2000" b="1" dirty="0">
              <a:solidFill>
                <a:schemeClr val="bg1"/>
              </a:solidFill>
            </a:endParaRPr>
          </a:p>
          <a:p>
            <a:pPr algn="l"/>
            <a:r>
              <a:rPr lang="en-US" sz="2000" b="1" dirty="0">
                <a:solidFill>
                  <a:schemeClr val="bg1"/>
                </a:solidFill>
              </a:rPr>
              <a:t>INSPIRE WG</a:t>
            </a:r>
            <a:r>
              <a:rPr lang="en-US" sz="2000" dirty="0">
                <a:solidFill>
                  <a:schemeClr val="bg1"/>
                </a:solidFill>
              </a:rPr>
              <a:t>: </a:t>
            </a:r>
            <a:r>
              <a:rPr lang="en-US" sz="2000" dirty="0">
                <a:solidFill>
                  <a:schemeClr val="bg1"/>
                </a:solidFill>
                <a:hlinkClick r:id="rId11">
                  <a:extLst>
                    <a:ext uri="{A12FA001-AC4F-418D-AE19-62706E023703}">
                      <ahyp:hlinkClr xmlns:ahyp="http://schemas.microsoft.com/office/drawing/2018/hyperlinkcolor" val="tx"/>
                    </a:ext>
                  </a:extLst>
                </a:hlinkClick>
              </a:rPr>
              <a:t>http://www.cpcnetwork.org/inspire-working-group/</a:t>
            </a:r>
            <a:r>
              <a:rPr lang="en-US" sz="2000" dirty="0">
                <a:solidFill>
                  <a:schemeClr val="bg1"/>
                </a:solidFill>
              </a:rPr>
              <a:t> </a:t>
            </a:r>
          </a:p>
          <a:p>
            <a:pPr algn="l"/>
            <a:endParaRPr lang="en-US" sz="2000" dirty="0">
              <a:solidFill>
                <a:schemeClr val="bg1"/>
              </a:solidFill>
            </a:endParaRPr>
          </a:p>
        </p:txBody>
      </p:sp>
    </p:spTree>
    <p:extLst>
      <p:ext uri="{BB962C8B-B14F-4D97-AF65-F5344CB8AC3E}">
        <p14:creationId xmlns:p14="http://schemas.microsoft.com/office/powerpoint/2010/main" val="721918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FA3D-9298-4662-AE80-1A1498F89246}"/>
              </a:ext>
            </a:extLst>
          </p:cNvPr>
          <p:cNvSpPr>
            <a:spLocks noGrp="1"/>
          </p:cNvSpPr>
          <p:nvPr>
            <p:ph type="ctrTitle"/>
          </p:nvPr>
        </p:nvSpPr>
        <p:spPr>
          <a:xfrm>
            <a:off x="609601" y="4385066"/>
            <a:ext cx="10923638" cy="1317643"/>
          </a:xfrm>
        </p:spPr>
        <p:txBody>
          <a:bodyPr>
            <a:normAutofit/>
          </a:bodyPr>
          <a:lstStyle/>
          <a:p>
            <a:pPr algn="l"/>
            <a:r>
              <a:rPr lang="en-US" dirty="0"/>
              <a:t>Thank you!</a:t>
            </a:r>
          </a:p>
        </p:txBody>
      </p:sp>
      <p:pic>
        <p:nvPicPr>
          <p:cNvPr id="1028" name="Picture 4">
            <a:extLst>
              <a:ext uri="{FF2B5EF4-FFF2-40B4-BE49-F238E27FC236}">
                <a16:creationId xmlns:a16="http://schemas.microsoft.com/office/drawing/2014/main" id="{BDD202AE-0B21-4D8E-A316-51C24B6221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75" r="6730" b="-2"/>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D33159A-64AD-43BB-B408-20CD65EBDA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40190" y="670034"/>
            <a:ext cx="4599881" cy="3077592"/>
          </a:xfrm>
          <a:prstGeom prst="rect">
            <a:avLst/>
          </a:prstGeom>
        </p:spPr>
      </p:pic>
      <p:cxnSp>
        <p:nvCxnSpPr>
          <p:cNvPr id="1033" name="Straight Connector 72">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Straight Connector 74">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198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86E7DCC-6AEC-42D6-AF79-081552EF3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842" y="0"/>
            <a:ext cx="2128529" cy="920887"/>
          </a:xfrm>
          <a:prstGeom prst="rect">
            <a:avLst/>
          </a:prstGeom>
        </p:spPr>
      </p:pic>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Question</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4"/>
          <a:srcRect l="3454" r="11245" b="-2"/>
          <a:stretch/>
        </p:blipFill>
        <p:spPr>
          <a:xfrm>
            <a:off x="10774289" y="140659"/>
            <a:ext cx="1228782" cy="857328"/>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10">
            <a:extLst>
              <a:ext uri="{FF2B5EF4-FFF2-40B4-BE49-F238E27FC236}">
                <a16:creationId xmlns:a16="http://schemas.microsoft.com/office/drawing/2014/main" id="{F279C930-91D1-4CC3-B2C6-215C0E043BE3}"/>
              </a:ext>
            </a:extLst>
          </p:cNvPr>
          <p:cNvSpPr>
            <a:spLocks noGrp="1"/>
          </p:cNvSpPr>
          <p:nvPr>
            <p:ph idx="1"/>
          </p:nvPr>
        </p:nvSpPr>
        <p:spPr>
          <a:xfrm>
            <a:off x="701850" y="1535386"/>
            <a:ext cx="11134515" cy="1325564"/>
          </a:xfrm>
        </p:spPr>
        <p:txBody>
          <a:bodyPr>
            <a:normAutofit fontScale="92500" lnSpcReduction="20000"/>
          </a:bodyPr>
          <a:lstStyle/>
          <a:p>
            <a:pPr marL="0" indent="0">
              <a:buClr>
                <a:schemeClr val="tx2">
                  <a:lumMod val="75000"/>
                </a:schemeClr>
              </a:buClr>
              <a:buNone/>
            </a:pPr>
            <a:r>
              <a:rPr lang="de-DE" sz="1800" dirty="0">
                <a:solidFill>
                  <a:schemeClr val="bg1"/>
                </a:solidFill>
              </a:rPr>
              <a:t>Imagine </a:t>
            </a:r>
            <a:r>
              <a:rPr lang="de-DE" sz="1800" dirty="0" err="1">
                <a:solidFill>
                  <a:schemeClr val="bg1"/>
                </a:solidFill>
              </a:rPr>
              <a:t>you</a:t>
            </a:r>
            <a:r>
              <a:rPr lang="de-DE" sz="1800" dirty="0">
                <a:solidFill>
                  <a:schemeClr val="bg1"/>
                </a:solidFill>
              </a:rPr>
              <a:t> </a:t>
            </a:r>
            <a:r>
              <a:rPr lang="de-DE" sz="1800" dirty="0" err="1">
                <a:solidFill>
                  <a:schemeClr val="bg1"/>
                </a:solidFill>
              </a:rPr>
              <a:t>as</a:t>
            </a:r>
            <a:r>
              <a:rPr lang="de-DE" sz="1800" dirty="0">
                <a:solidFill>
                  <a:schemeClr val="bg1"/>
                </a:solidFill>
              </a:rPr>
              <a:t> a </a:t>
            </a:r>
            <a:r>
              <a:rPr lang="de-DE" sz="1800" dirty="0" err="1">
                <a:solidFill>
                  <a:schemeClr val="bg1"/>
                </a:solidFill>
              </a:rPr>
              <a:t>child</a:t>
            </a:r>
            <a:r>
              <a:rPr lang="de-DE" sz="1800" dirty="0">
                <a:solidFill>
                  <a:schemeClr val="bg1"/>
                </a:solidFill>
              </a:rPr>
              <a:t>: </a:t>
            </a:r>
            <a:r>
              <a:rPr lang="de-DE" sz="1800" dirty="0" err="1">
                <a:solidFill>
                  <a:schemeClr val="bg1"/>
                </a:solidFill>
              </a:rPr>
              <a:t>You</a:t>
            </a:r>
            <a:r>
              <a:rPr lang="de-DE" sz="1800" dirty="0">
                <a:solidFill>
                  <a:schemeClr val="bg1"/>
                </a:solidFill>
              </a:rPr>
              <a:t> </a:t>
            </a:r>
            <a:r>
              <a:rPr lang="de-DE" sz="1800" dirty="0" err="1">
                <a:solidFill>
                  <a:schemeClr val="bg1"/>
                </a:solidFill>
              </a:rPr>
              <a:t>are</a:t>
            </a:r>
            <a:r>
              <a:rPr lang="de-DE" sz="1800" dirty="0">
                <a:solidFill>
                  <a:schemeClr val="bg1"/>
                </a:solidFill>
              </a:rPr>
              <a:t> </a:t>
            </a:r>
            <a:r>
              <a:rPr lang="de-DE" sz="1800" dirty="0" err="1">
                <a:solidFill>
                  <a:schemeClr val="bg1"/>
                </a:solidFill>
              </a:rPr>
              <a:t>sitting</a:t>
            </a:r>
            <a:r>
              <a:rPr lang="de-DE" sz="1800" dirty="0">
                <a:solidFill>
                  <a:schemeClr val="bg1"/>
                </a:solidFill>
              </a:rPr>
              <a:t> </a:t>
            </a:r>
            <a:r>
              <a:rPr lang="de-DE" sz="1800" dirty="0" err="1">
                <a:solidFill>
                  <a:schemeClr val="bg1"/>
                </a:solidFill>
              </a:rPr>
              <a:t>since</a:t>
            </a:r>
            <a:r>
              <a:rPr lang="de-DE" sz="1800" dirty="0">
                <a:solidFill>
                  <a:schemeClr val="bg1"/>
                </a:solidFill>
              </a:rPr>
              <a:t> </a:t>
            </a:r>
            <a:r>
              <a:rPr lang="de-DE" sz="1800" dirty="0" err="1">
                <a:solidFill>
                  <a:schemeClr val="bg1"/>
                </a:solidFill>
              </a:rPr>
              <a:t>weeks</a:t>
            </a:r>
            <a:r>
              <a:rPr lang="de-DE" sz="1800" dirty="0">
                <a:solidFill>
                  <a:schemeClr val="bg1"/>
                </a:solidFill>
              </a:rPr>
              <a:t> in </a:t>
            </a:r>
            <a:r>
              <a:rPr lang="de-DE" sz="1800" dirty="0" err="1">
                <a:solidFill>
                  <a:schemeClr val="bg1"/>
                </a:solidFill>
              </a:rPr>
              <a:t>your</a:t>
            </a:r>
            <a:r>
              <a:rPr lang="de-DE" sz="1800" dirty="0">
                <a:solidFill>
                  <a:schemeClr val="bg1"/>
                </a:solidFill>
              </a:rPr>
              <a:t> </a:t>
            </a:r>
            <a:r>
              <a:rPr lang="de-DE" sz="1800" dirty="0" err="1">
                <a:solidFill>
                  <a:schemeClr val="bg1"/>
                </a:solidFill>
              </a:rPr>
              <a:t>house</a:t>
            </a:r>
            <a:r>
              <a:rPr lang="de-DE" sz="1800" dirty="0">
                <a:solidFill>
                  <a:schemeClr val="bg1"/>
                </a:solidFill>
              </a:rPr>
              <a:t> due </a:t>
            </a:r>
            <a:r>
              <a:rPr lang="de-DE" sz="1800" dirty="0" err="1">
                <a:solidFill>
                  <a:schemeClr val="bg1"/>
                </a:solidFill>
              </a:rPr>
              <a:t>to</a:t>
            </a:r>
            <a:r>
              <a:rPr lang="de-DE" sz="1800" dirty="0">
                <a:solidFill>
                  <a:schemeClr val="bg1"/>
                </a:solidFill>
              </a:rPr>
              <a:t> COVID-19 </a:t>
            </a:r>
            <a:r>
              <a:rPr lang="de-DE" sz="1800" dirty="0" err="1">
                <a:solidFill>
                  <a:schemeClr val="bg1"/>
                </a:solidFill>
              </a:rPr>
              <a:t>lockdowns</a:t>
            </a:r>
            <a:r>
              <a:rPr lang="de-DE" sz="1800" dirty="0">
                <a:solidFill>
                  <a:schemeClr val="bg1"/>
                </a:solidFill>
              </a:rPr>
              <a:t>, </a:t>
            </a:r>
            <a:r>
              <a:rPr lang="de-DE" sz="1800" dirty="0" err="1">
                <a:solidFill>
                  <a:schemeClr val="bg1"/>
                </a:solidFill>
              </a:rPr>
              <a:t>no</a:t>
            </a:r>
            <a:r>
              <a:rPr lang="de-DE" sz="1800" dirty="0">
                <a:solidFill>
                  <a:schemeClr val="bg1"/>
                </a:solidFill>
              </a:rPr>
              <a:t> </a:t>
            </a:r>
            <a:r>
              <a:rPr lang="de-DE" sz="1800" dirty="0" err="1">
                <a:solidFill>
                  <a:schemeClr val="bg1"/>
                </a:solidFill>
              </a:rPr>
              <a:t>schools</a:t>
            </a:r>
            <a:r>
              <a:rPr lang="de-DE" sz="1800" dirty="0">
                <a:solidFill>
                  <a:schemeClr val="bg1"/>
                </a:solidFill>
              </a:rPr>
              <a:t>, </a:t>
            </a:r>
            <a:r>
              <a:rPr lang="de-DE" sz="1800" dirty="0" err="1">
                <a:solidFill>
                  <a:schemeClr val="bg1"/>
                </a:solidFill>
              </a:rPr>
              <a:t>no</a:t>
            </a:r>
            <a:r>
              <a:rPr lang="de-DE" sz="1800" dirty="0">
                <a:solidFill>
                  <a:schemeClr val="bg1"/>
                </a:solidFill>
              </a:rPr>
              <a:t> </a:t>
            </a:r>
            <a:r>
              <a:rPr lang="de-DE" sz="1800" dirty="0" err="1">
                <a:solidFill>
                  <a:schemeClr val="bg1"/>
                </a:solidFill>
              </a:rPr>
              <a:t>child</a:t>
            </a:r>
            <a:r>
              <a:rPr lang="de-DE" sz="1800" dirty="0">
                <a:solidFill>
                  <a:schemeClr val="bg1"/>
                </a:solidFill>
              </a:rPr>
              <a:t> </a:t>
            </a:r>
            <a:r>
              <a:rPr lang="de-DE" sz="1800" dirty="0" err="1">
                <a:solidFill>
                  <a:schemeClr val="bg1"/>
                </a:solidFill>
              </a:rPr>
              <a:t>clubs</a:t>
            </a:r>
            <a:r>
              <a:rPr lang="de-DE" sz="1800" dirty="0">
                <a:solidFill>
                  <a:schemeClr val="bg1"/>
                </a:solidFill>
              </a:rPr>
              <a:t>, </a:t>
            </a:r>
            <a:r>
              <a:rPr lang="de-DE" sz="1800" dirty="0" err="1">
                <a:solidFill>
                  <a:schemeClr val="bg1"/>
                </a:solidFill>
              </a:rPr>
              <a:t>no</a:t>
            </a:r>
            <a:r>
              <a:rPr lang="de-DE" sz="1800" dirty="0">
                <a:solidFill>
                  <a:schemeClr val="bg1"/>
                </a:solidFill>
              </a:rPr>
              <a:t> </a:t>
            </a:r>
            <a:r>
              <a:rPr lang="de-DE" sz="1800" dirty="0" err="1">
                <a:solidFill>
                  <a:schemeClr val="bg1"/>
                </a:solidFill>
              </a:rPr>
              <a:t>play</a:t>
            </a:r>
            <a:r>
              <a:rPr lang="de-DE" sz="1800" dirty="0">
                <a:solidFill>
                  <a:schemeClr val="bg1"/>
                </a:solidFill>
              </a:rPr>
              <a:t> </a:t>
            </a:r>
            <a:r>
              <a:rPr lang="de-DE" sz="1800" dirty="0" err="1">
                <a:solidFill>
                  <a:schemeClr val="bg1"/>
                </a:solidFill>
              </a:rPr>
              <a:t>with</a:t>
            </a:r>
            <a:r>
              <a:rPr lang="de-DE" sz="1800" dirty="0">
                <a:solidFill>
                  <a:schemeClr val="bg1"/>
                </a:solidFill>
              </a:rPr>
              <a:t> </a:t>
            </a:r>
            <a:r>
              <a:rPr lang="de-DE" sz="1800" dirty="0" err="1">
                <a:solidFill>
                  <a:schemeClr val="bg1"/>
                </a:solidFill>
              </a:rPr>
              <a:t>your</a:t>
            </a:r>
            <a:r>
              <a:rPr lang="de-DE" sz="1800" dirty="0">
                <a:solidFill>
                  <a:schemeClr val="bg1"/>
                </a:solidFill>
              </a:rPr>
              <a:t> </a:t>
            </a:r>
            <a:r>
              <a:rPr lang="de-DE" sz="1800" dirty="0" err="1">
                <a:solidFill>
                  <a:schemeClr val="bg1"/>
                </a:solidFill>
              </a:rPr>
              <a:t>close</a:t>
            </a:r>
            <a:r>
              <a:rPr lang="de-DE" sz="1800" dirty="0">
                <a:solidFill>
                  <a:schemeClr val="bg1"/>
                </a:solidFill>
              </a:rPr>
              <a:t> </a:t>
            </a:r>
            <a:r>
              <a:rPr lang="de-DE" sz="1800" dirty="0" err="1">
                <a:solidFill>
                  <a:schemeClr val="bg1"/>
                </a:solidFill>
              </a:rPr>
              <a:t>friends</a:t>
            </a:r>
            <a:r>
              <a:rPr lang="de-DE" sz="1800" dirty="0">
                <a:solidFill>
                  <a:schemeClr val="bg1"/>
                </a:solidFill>
              </a:rPr>
              <a:t>.  </a:t>
            </a:r>
            <a:r>
              <a:rPr lang="de-DE" sz="1800" dirty="0" err="1">
                <a:solidFill>
                  <a:schemeClr val="bg1"/>
                </a:solidFill>
              </a:rPr>
              <a:t>You</a:t>
            </a:r>
            <a:r>
              <a:rPr lang="de-DE" sz="1800" dirty="0">
                <a:solidFill>
                  <a:schemeClr val="bg1"/>
                </a:solidFill>
              </a:rPr>
              <a:t> </a:t>
            </a:r>
            <a:r>
              <a:rPr lang="de-DE" sz="1800" dirty="0" err="1">
                <a:solidFill>
                  <a:schemeClr val="bg1"/>
                </a:solidFill>
              </a:rPr>
              <a:t>can</a:t>
            </a:r>
            <a:r>
              <a:rPr lang="de-DE" sz="1800" dirty="0">
                <a:solidFill>
                  <a:schemeClr val="bg1"/>
                </a:solidFill>
              </a:rPr>
              <a:t> </a:t>
            </a:r>
            <a:r>
              <a:rPr lang="de-DE" sz="1800" dirty="0" err="1">
                <a:solidFill>
                  <a:schemeClr val="bg1"/>
                </a:solidFill>
              </a:rPr>
              <a:t>only</a:t>
            </a:r>
            <a:r>
              <a:rPr lang="de-DE" sz="1800" dirty="0">
                <a:solidFill>
                  <a:schemeClr val="bg1"/>
                </a:solidFill>
              </a:rPr>
              <a:t> </a:t>
            </a:r>
            <a:r>
              <a:rPr lang="de-DE" sz="1800" dirty="0" err="1">
                <a:solidFill>
                  <a:schemeClr val="bg1"/>
                </a:solidFill>
              </a:rPr>
              <a:t>leave</a:t>
            </a:r>
            <a:r>
              <a:rPr lang="de-DE" sz="1800" dirty="0">
                <a:solidFill>
                  <a:schemeClr val="bg1"/>
                </a:solidFill>
              </a:rPr>
              <a:t> </a:t>
            </a:r>
            <a:r>
              <a:rPr lang="de-DE" sz="1800" dirty="0" err="1">
                <a:solidFill>
                  <a:schemeClr val="bg1"/>
                </a:solidFill>
              </a:rPr>
              <a:t>the</a:t>
            </a:r>
            <a:r>
              <a:rPr lang="de-DE" sz="1800" dirty="0">
                <a:solidFill>
                  <a:schemeClr val="bg1"/>
                </a:solidFill>
              </a:rPr>
              <a:t> </a:t>
            </a:r>
            <a:r>
              <a:rPr lang="de-DE" sz="1800" dirty="0" err="1">
                <a:solidFill>
                  <a:schemeClr val="bg1"/>
                </a:solidFill>
              </a:rPr>
              <a:t>house</a:t>
            </a:r>
            <a:r>
              <a:rPr lang="de-DE" sz="1800" dirty="0">
                <a:solidFill>
                  <a:schemeClr val="bg1"/>
                </a:solidFill>
              </a:rPr>
              <a:t> </a:t>
            </a:r>
            <a:r>
              <a:rPr lang="de-DE" sz="1800" dirty="0" err="1">
                <a:solidFill>
                  <a:schemeClr val="bg1"/>
                </a:solidFill>
              </a:rPr>
              <a:t>once</a:t>
            </a:r>
            <a:r>
              <a:rPr lang="de-DE" sz="1800" dirty="0">
                <a:solidFill>
                  <a:schemeClr val="bg1"/>
                </a:solidFill>
              </a:rPr>
              <a:t> in a </a:t>
            </a:r>
            <a:r>
              <a:rPr lang="de-DE" sz="1800" dirty="0" err="1">
                <a:solidFill>
                  <a:schemeClr val="bg1"/>
                </a:solidFill>
              </a:rPr>
              <a:t>while</a:t>
            </a:r>
            <a:r>
              <a:rPr lang="de-DE" sz="1800" dirty="0">
                <a:solidFill>
                  <a:schemeClr val="bg1"/>
                </a:solidFill>
              </a:rPr>
              <a:t> </a:t>
            </a:r>
            <a:r>
              <a:rPr lang="de-DE" sz="1800" dirty="0" err="1">
                <a:solidFill>
                  <a:schemeClr val="bg1"/>
                </a:solidFill>
              </a:rPr>
              <a:t>to</a:t>
            </a:r>
            <a:r>
              <a:rPr lang="de-DE" sz="1800" dirty="0">
                <a:solidFill>
                  <a:schemeClr val="bg1"/>
                </a:solidFill>
              </a:rPr>
              <a:t> support </a:t>
            </a:r>
            <a:r>
              <a:rPr lang="de-DE" sz="1800" dirty="0" err="1">
                <a:solidFill>
                  <a:schemeClr val="bg1"/>
                </a:solidFill>
              </a:rPr>
              <a:t>your</a:t>
            </a:r>
            <a:r>
              <a:rPr lang="de-DE" sz="1800" dirty="0">
                <a:solidFill>
                  <a:schemeClr val="bg1"/>
                </a:solidFill>
              </a:rPr>
              <a:t> </a:t>
            </a:r>
            <a:r>
              <a:rPr lang="de-DE" sz="1800" dirty="0" err="1">
                <a:solidFill>
                  <a:schemeClr val="bg1"/>
                </a:solidFill>
              </a:rPr>
              <a:t>mama</a:t>
            </a:r>
            <a:r>
              <a:rPr lang="de-DE" sz="1800" dirty="0">
                <a:solidFill>
                  <a:schemeClr val="bg1"/>
                </a:solidFill>
              </a:rPr>
              <a:t> </a:t>
            </a:r>
            <a:r>
              <a:rPr lang="de-DE" sz="1800" dirty="0" err="1">
                <a:solidFill>
                  <a:schemeClr val="bg1"/>
                </a:solidFill>
              </a:rPr>
              <a:t>going</a:t>
            </a:r>
            <a:r>
              <a:rPr lang="de-DE" sz="1800" dirty="0">
                <a:solidFill>
                  <a:schemeClr val="bg1"/>
                </a:solidFill>
              </a:rPr>
              <a:t> </a:t>
            </a:r>
            <a:r>
              <a:rPr lang="de-DE" sz="1800" dirty="0" err="1">
                <a:solidFill>
                  <a:schemeClr val="bg1"/>
                </a:solidFill>
              </a:rPr>
              <a:t>shopping</a:t>
            </a:r>
            <a:r>
              <a:rPr lang="de-DE" sz="1800" dirty="0">
                <a:solidFill>
                  <a:schemeClr val="bg1"/>
                </a:solidFill>
              </a:rPr>
              <a:t> </a:t>
            </a:r>
            <a:r>
              <a:rPr lang="de-DE" sz="1800" dirty="0" err="1">
                <a:solidFill>
                  <a:schemeClr val="bg1"/>
                </a:solidFill>
              </a:rPr>
              <a:t>or</a:t>
            </a:r>
            <a:r>
              <a:rPr lang="de-DE" sz="1800" dirty="0">
                <a:solidFill>
                  <a:schemeClr val="bg1"/>
                </a:solidFill>
              </a:rPr>
              <a:t> other </a:t>
            </a:r>
            <a:r>
              <a:rPr lang="de-DE" sz="1800" dirty="0" err="1">
                <a:solidFill>
                  <a:schemeClr val="bg1"/>
                </a:solidFill>
              </a:rPr>
              <a:t>very</a:t>
            </a:r>
            <a:r>
              <a:rPr lang="de-DE" sz="1800" dirty="0">
                <a:solidFill>
                  <a:schemeClr val="bg1"/>
                </a:solidFill>
              </a:rPr>
              <a:t> urgent </a:t>
            </a:r>
            <a:r>
              <a:rPr lang="de-DE" sz="1800" dirty="0" err="1">
                <a:solidFill>
                  <a:schemeClr val="bg1"/>
                </a:solidFill>
              </a:rPr>
              <a:t>matters</a:t>
            </a:r>
            <a:r>
              <a:rPr lang="de-DE" sz="1800" dirty="0">
                <a:solidFill>
                  <a:schemeClr val="bg1"/>
                </a:solidFill>
              </a:rPr>
              <a:t>. </a:t>
            </a:r>
            <a:r>
              <a:rPr lang="de-DE" sz="1800" dirty="0" err="1">
                <a:solidFill>
                  <a:schemeClr val="bg1"/>
                </a:solidFill>
              </a:rPr>
              <a:t>Beside</a:t>
            </a:r>
            <a:r>
              <a:rPr lang="de-DE" sz="1800" dirty="0">
                <a:solidFill>
                  <a:schemeClr val="bg1"/>
                </a:solidFill>
              </a:rPr>
              <a:t> </a:t>
            </a:r>
            <a:r>
              <a:rPr lang="de-DE" sz="1800" dirty="0" err="1">
                <a:solidFill>
                  <a:schemeClr val="bg1"/>
                </a:solidFill>
              </a:rPr>
              <a:t>this</a:t>
            </a:r>
            <a:r>
              <a:rPr lang="de-DE" sz="1800" dirty="0">
                <a:solidFill>
                  <a:schemeClr val="bg1"/>
                </a:solidFill>
              </a:rPr>
              <a:t> </a:t>
            </a:r>
            <a:r>
              <a:rPr lang="de-DE" sz="1800" dirty="0" err="1">
                <a:solidFill>
                  <a:schemeClr val="bg1"/>
                </a:solidFill>
              </a:rPr>
              <a:t>you</a:t>
            </a:r>
            <a:r>
              <a:rPr lang="de-DE" sz="1800" dirty="0">
                <a:solidFill>
                  <a:schemeClr val="bg1"/>
                </a:solidFill>
              </a:rPr>
              <a:t> </a:t>
            </a:r>
            <a:r>
              <a:rPr lang="de-DE" sz="1800" dirty="0" err="1">
                <a:solidFill>
                  <a:schemeClr val="bg1"/>
                </a:solidFill>
              </a:rPr>
              <a:t>are</a:t>
            </a:r>
            <a:r>
              <a:rPr lang="de-DE" sz="1800" dirty="0">
                <a:solidFill>
                  <a:schemeClr val="bg1"/>
                </a:solidFill>
              </a:rPr>
              <a:t> </a:t>
            </a:r>
            <a:r>
              <a:rPr lang="de-DE" sz="1800" dirty="0" err="1">
                <a:solidFill>
                  <a:schemeClr val="bg1"/>
                </a:solidFill>
              </a:rPr>
              <a:t>asked</a:t>
            </a:r>
            <a:r>
              <a:rPr lang="de-DE" sz="1800" dirty="0">
                <a:solidFill>
                  <a:schemeClr val="bg1"/>
                </a:solidFill>
              </a:rPr>
              <a:t> </a:t>
            </a:r>
            <a:r>
              <a:rPr lang="de-DE" sz="1800" dirty="0" err="1">
                <a:solidFill>
                  <a:schemeClr val="bg1"/>
                </a:solidFill>
              </a:rPr>
              <a:t>to</a:t>
            </a:r>
            <a:r>
              <a:rPr lang="de-DE" sz="1800" dirty="0">
                <a:solidFill>
                  <a:schemeClr val="bg1"/>
                </a:solidFill>
              </a:rPr>
              <a:t> </a:t>
            </a:r>
            <a:r>
              <a:rPr lang="de-DE" sz="1800" dirty="0" err="1">
                <a:solidFill>
                  <a:schemeClr val="bg1"/>
                </a:solidFill>
              </a:rPr>
              <a:t>stay</a:t>
            </a:r>
            <a:r>
              <a:rPr lang="de-DE" sz="1800" dirty="0">
                <a:solidFill>
                  <a:schemeClr val="bg1"/>
                </a:solidFill>
              </a:rPr>
              <a:t> at </a:t>
            </a:r>
            <a:r>
              <a:rPr lang="de-DE" sz="1800" dirty="0" err="1">
                <a:solidFill>
                  <a:schemeClr val="bg1"/>
                </a:solidFill>
              </a:rPr>
              <a:t>home</a:t>
            </a:r>
            <a:r>
              <a:rPr lang="de-DE" sz="1800" dirty="0">
                <a:solidFill>
                  <a:schemeClr val="bg1"/>
                </a:solidFill>
              </a:rPr>
              <a:t>. </a:t>
            </a:r>
          </a:p>
          <a:p>
            <a:pPr marL="0" indent="0">
              <a:buClr>
                <a:schemeClr val="tx2">
                  <a:lumMod val="75000"/>
                </a:schemeClr>
              </a:buClr>
              <a:buNone/>
            </a:pPr>
            <a:endParaRPr lang="de-DE" sz="1800" dirty="0">
              <a:solidFill>
                <a:schemeClr val="bg1"/>
              </a:solidFill>
            </a:endParaRPr>
          </a:p>
          <a:p>
            <a:pPr marL="0" indent="0">
              <a:buClr>
                <a:schemeClr val="tx2">
                  <a:lumMod val="75000"/>
                </a:schemeClr>
              </a:buClr>
              <a:buNone/>
            </a:pPr>
            <a:r>
              <a:rPr lang="de-DE" sz="1800" dirty="0">
                <a:solidFill>
                  <a:schemeClr val="bg1"/>
                </a:solidFill>
              </a:rPr>
              <a:t>	</a:t>
            </a:r>
          </a:p>
        </p:txBody>
      </p:sp>
      <p:pic>
        <p:nvPicPr>
          <p:cNvPr id="5" name="Grafik 4" descr="Ein Bild, das Text, Schild, draußen, Baum enthält.&#10;&#10;Automatisch generierte Beschreibung">
            <a:extLst>
              <a:ext uri="{FF2B5EF4-FFF2-40B4-BE49-F238E27FC236}">
                <a16:creationId xmlns:a16="http://schemas.microsoft.com/office/drawing/2014/main" id="{E0DBD3B1-E7BF-411F-9E77-C024D53277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0207" y="4162945"/>
            <a:ext cx="3068320" cy="2045547"/>
          </a:xfrm>
          <a:prstGeom prst="rect">
            <a:avLst/>
          </a:prstGeom>
          <a:ln>
            <a:noFill/>
          </a:ln>
          <a:effectLst>
            <a:softEdge rad="112500"/>
          </a:effectLst>
        </p:spPr>
      </p:pic>
      <p:sp>
        <p:nvSpPr>
          <p:cNvPr id="6" name="Sprechblase: oval 5">
            <a:extLst>
              <a:ext uri="{FF2B5EF4-FFF2-40B4-BE49-F238E27FC236}">
                <a16:creationId xmlns:a16="http://schemas.microsoft.com/office/drawing/2014/main" id="{EBEFD8A6-C78B-42EC-AE1C-B994830BD449}"/>
              </a:ext>
            </a:extLst>
          </p:cNvPr>
          <p:cNvSpPr/>
          <p:nvPr/>
        </p:nvSpPr>
        <p:spPr>
          <a:xfrm rot="824293">
            <a:off x="7106375" y="2697850"/>
            <a:ext cx="2884309" cy="2229466"/>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err="1">
                <a:solidFill>
                  <a:schemeClr val="tx1"/>
                </a:solidFill>
              </a:rPr>
              <a:t>To</a:t>
            </a:r>
            <a:r>
              <a:rPr lang="de-DE" sz="2400" b="1" dirty="0">
                <a:solidFill>
                  <a:schemeClr val="tx1"/>
                </a:solidFill>
              </a:rPr>
              <a:t> </a:t>
            </a:r>
            <a:r>
              <a:rPr lang="de-DE" sz="2400" b="1" dirty="0" err="1">
                <a:solidFill>
                  <a:schemeClr val="tx1"/>
                </a:solidFill>
              </a:rPr>
              <a:t>whom</a:t>
            </a:r>
            <a:r>
              <a:rPr lang="de-DE" sz="2400" b="1" dirty="0">
                <a:solidFill>
                  <a:schemeClr val="tx1"/>
                </a:solidFill>
              </a:rPr>
              <a:t> </a:t>
            </a:r>
            <a:r>
              <a:rPr lang="de-DE" sz="2400" b="1" dirty="0" err="1">
                <a:solidFill>
                  <a:schemeClr val="tx1"/>
                </a:solidFill>
              </a:rPr>
              <a:t>would</a:t>
            </a:r>
            <a:r>
              <a:rPr lang="de-DE" sz="2400" b="1" dirty="0">
                <a:solidFill>
                  <a:schemeClr val="tx1"/>
                </a:solidFill>
              </a:rPr>
              <a:t> </a:t>
            </a:r>
            <a:r>
              <a:rPr lang="de-DE" sz="2400" b="1" dirty="0" err="1">
                <a:solidFill>
                  <a:schemeClr val="tx1"/>
                </a:solidFill>
              </a:rPr>
              <a:t>you</a:t>
            </a:r>
            <a:r>
              <a:rPr lang="de-DE" sz="2400" b="1" dirty="0">
                <a:solidFill>
                  <a:schemeClr val="tx1"/>
                </a:solidFill>
              </a:rPr>
              <a:t> </a:t>
            </a:r>
            <a:r>
              <a:rPr lang="de-DE" sz="2400" b="1" dirty="0" err="1">
                <a:solidFill>
                  <a:schemeClr val="tx1"/>
                </a:solidFill>
              </a:rPr>
              <a:t>reach</a:t>
            </a:r>
            <a:r>
              <a:rPr lang="de-DE" sz="2400" b="1" dirty="0">
                <a:solidFill>
                  <a:schemeClr val="tx1"/>
                </a:solidFill>
              </a:rPr>
              <a:t> out </a:t>
            </a:r>
            <a:r>
              <a:rPr lang="de-DE" sz="2400" b="1" dirty="0" err="1">
                <a:solidFill>
                  <a:schemeClr val="tx1"/>
                </a:solidFill>
              </a:rPr>
              <a:t>to</a:t>
            </a:r>
            <a:r>
              <a:rPr lang="de-DE" sz="2400" b="1" dirty="0">
                <a:solidFill>
                  <a:schemeClr val="tx1"/>
                </a:solidFill>
              </a:rPr>
              <a:t> </a:t>
            </a:r>
            <a:r>
              <a:rPr lang="de-DE" sz="2400" b="1" dirty="0" err="1">
                <a:solidFill>
                  <a:schemeClr val="tx1"/>
                </a:solidFill>
              </a:rPr>
              <a:t>talk</a:t>
            </a:r>
            <a:r>
              <a:rPr lang="de-DE" sz="2400" b="1" dirty="0">
                <a:solidFill>
                  <a:schemeClr val="tx1"/>
                </a:solidFill>
              </a:rPr>
              <a:t> </a:t>
            </a:r>
            <a:r>
              <a:rPr lang="de-DE" sz="2400" b="1" dirty="0" err="1">
                <a:solidFill>
                  <a:schemeClr val="tx1"/>
                </a:solidFill>
              </a:rPr>
              <a:t>to</a:t>
            </a:r>
            <a:r>
              <a:rPr lang="de-DE" sz="2400" b="1" dirty="0">
                <a:solidFill>
                  <a:schemeClr val="tx1"/>
                </a:solidFill>
              </a:rPr>
              <a:t>?</a:t>
            </a:r>
          </a:p>
        </p:txBody>
      </p:sp>
      <p:sp>
        <p:nvSpPr>
          <p:cNvPr id="7" name="Sprechblase: rechteckig mit abgerundeten Ecken 6">
            <a:extLst>
              <a:ext uri="{FF2B5EF4-FFF2-40B4-BE49-F238E27FC236}">
                <a16:creationId xmlns:a16="http://schemas.microsoft.com/office/drawing/2014/main" id="{5DDFB4CE-BA82-42D1-87D5-C2EA459B2D33}"/>
              </a:ext>
            </a:extLst>
          </p:cNvPr>
          <p:cNvSpPr/>
          <p:nvPr/>
        </p:nvSpPr>
        <p:spPr>
          <a:xfrm rot="20783543">
            <a:off x="2869624" y="2678521"/>
            <a:ext cx="2817116" cy="1500958"/>
          </a:xfrm>
          <a:prstGeom prst="wedgeRound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2400" b="1" dirty="0"/>
              <a:t>What </a:t>
            </a:r>
            <a:r>
              <a:rPr lang="de-DE" sz="2400" b="1" dirty="0" err="1"/>
              <a:t>are</a:t>
            </a:r>
            <a:r>
              <a:rPr lang="de-DE" sz="2400" b="1" dirty="0"/>
              <a:t> </a:t>
            </a:r>
            <a:r>
              <a:rPr lang="de-DE" sz="2400" b="1" dirty="0" err="1"/>
              <a:t>your</a:t>
            </a:r>
            <a:r>
              <a:rPr lang="de-DE" sz="2400" b="1" dirty="0"/>
              <a:t> </a:t>
            </a:r>
            <a:r>
              <a:rPr lang="de-DE" sz="2400" b="1" dirty="0" err="1"/>
              <a:t>feelings</a:t>
            </a:r>
            <a:r>
              <a:rPr lang="de-DE" sz="2400" b="1" dirty="0"/>
              <a:t>?</a:t>
            </a:r>
          </a:p>
        </p:txBody>
      </p:sp>
      <p:pic>
        <p:nvPicPr>
          <p:cNvPr id="12" name="Grafik 11">
            <a:extLst>
              <a:ext uri="{FF2B5EF4-FFF2-40B4-BE49-F238E27FC236}">
                <a16:creationId xmlns:a16="http://schemas.microsoft.com/office/drawing/2014/main" id="{95EBBA2B-4473-4A4B-A9A7-8A8D5405D0F7}"/>
              </a:ext>
            </a:extLst>
          </p:cNvPr>
          <p:cNvPicPr>
            <a:picLocks noChangeAspect="1"/>
          </p:cNvPicPr>
          <p:nvPr/>
        </p:nvPicPr>
        <p:blipFill>
          <a:blip r:embed="rId6"/>
          <a:stretch>
            <a:fillRect/>
          </a:stretch>
        </p:blipFill>
        <p:spPr>
          <a:xfrm>
            <a:off x="10490560" y="6223334"/>
            <a:ext cx="1701440" cy="552968"/>
          </a:xfrm>
          <a:prstGeom prst="rect">
            <a:avLst/>
          </a:prstGeom>
        </p:spPr>
      </p:pic>
    </p:spTree>
    <p:extLst>
      <p:ext uri="{BB962C8B-B14F-4D97-AF65-F5344CB8AC3E}">
        <p14:creationId xmlns:p14="http://schemas.microsoft.com/office/powerpoint/2010/main" val="14235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774289" y="140659"/>
            <a:ext cx="1228782" cy="857328"/>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ADDBB75D-2DD9-4EC4-A974-425844776CD4}"/>
              </a:ext>
            </a:extLst>
          </p:cNvPr>
          <p:cNvPicPr>
            <a:picLocks noChangeAspect="1"/>
          </p:cNvPicPr>
          <p:nvPr/>
        </p:nvPicPr>
        <p:blipFill>
          <a:blip r:embed="rId4"/>
          <a:stretch>
            <a:fillRect/>
          </a:stretch>
        </p:blipFill>
        <p:spPr>
          <a:xfrm>
            <a:off x="0" y="367179"/>
            <a:ext cx="10652960" cy="6087405"/>
          </a:xfrm>
          <a:prstGeom prst="rect">
            <a:avLst/>
          </a:prstGeom>
        </p:spPr>
      </p:pic>
      <p:pic>
        <p:nvPicPr>
          <p:cNvPr id="12" name="Grafik 11">
            <a:extLst>
              <a:ext uri="{FF2B5EF4-FFF2-40B4-BE49-F238E27FC236}">
                <a16:creationId xmlns:a16="http://schemas.microsoft.com/office/drawing/2014/main" id="{91CF6CF2-E974-4FDD-B744-245C33356BF6}"/>
              </a:ext>
            </a:extLst>
          </p:cNvPr>
          <p:cNvPicPr>
            <a:picLocks noChangeAspect="1"/>
          </p:cNvPicPr>
          <p:nvPr/>
        </p:nvPicPr>
        <p:blipFill>
          <a:blip r:embed="rId5"/>
          <a:stretch>
            <a:fillRect/>
          </a:stretch>
        </p:blipFill>
        <p:spPr>
          <a:xfrm>
            <a:off x="10490560" y="6223334"/>
            <a:ext cx="1701440" cy="552968"/>
          </a:xfrm>
          <a:prstGeom prst="rect">
            <a:avLst/>
          </a:prstGeom>
        </p:spPr>
      </p:pic>
    </p:spTree>
    <p:extLst>
      <p:ext uri="{BB962C8B-B14F-4D97-AF65-F5344CB8AC3E}">
        <p14:creationId xmlns:p14="http://schemas.microsoft.com/office/powerpoint/2010/main" val="2595641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7A97A11-6788-4B62-9F77-D5C1BC4CC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628" y="3352154"/>
            <a:ext cx="3102430" cy="3102430"/>
          </a:xfrm>
          <a:prstGeom prst="rect">
            <a:avLst/>
          </a:prstGeom>
        </p:spPr>
      </p:pic>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Two Examples</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4"/>
          <a:srcRect l="3454" r="11245" b="-2"/>
          <a:stretch/>
        </p:blipFill>
        <p:spPr>
          <a:xfrm>
            <a:off x="10774289" y="140659"/>
            <a:ext cx="1228782" cy="857328"/>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10">
            <a:extLst>
              <a:ext uri="{FF2B5EF4-FFF2-40B4-BE49-F238E27FC236}">
                <a16:creationId xmlns:a16="http://schemas.microsoft.com/office/drawing/2014/main" id="{F279C930-91D1-4CC3-B2C6-215C0E043BE3}"/>
              </a:ext>
            </a:extLst>
          </p:cNvPr>
          <p:cNvSpPr>
            <a:spLocks noGrp="1"/>
          </p:cNvSpPr>
          <p:nvPr>
            <p:ph idx="1"/>
          </p:nvPr>
        </p:nvSpPr>
        <p:spPr>
          <a:xfrm>
            <a:off x="701850" y="1672269"/>
            <a:ext cx="4637593" cy="4943181"/>
          </a:xfrm>
        </p:spPr>
        <p:txBody>
          <a:bodyPr>
            <a:normAutofit/>
          </a:bodyPr>
          <a:lstStyle/>
          <a:p>
            <a:pPr marL="0" indent="0">
              <a:buClr>
                <a:schemeClr val="tx2">
                  <a:lumMod val="75000"/>
                </a:schemeClr>
              </a:buClr>
              <a:buNone/>
            </a:pPr>
            <a:r>
              <a:rPr lang="en-US" b="1" dirty="0">
                <a:solidFill>
                  <a:schemeClr val="tx2">
                    <a:lumMod val="75000"/>
                  </a:schemeClr>
                </a:solidFill>
              </a:rPr>
              <a:t>Child Helplines </a:t>
            </a:r>
          </a:p>
          <a:p>
            <a:pPr marL="0" indent="0" algn="just">
              <a:buClr>
                <a:schemeClr val="tx2">
                  <a:lumMod val="75000"/>
                </a:schemeClr>
              </a:buClr>
              <a:buNone/>
            </a:pPr>
            <a:r>
              <a:rPr lang="en-US" sz="2000" dirty="0">
                <a:solidFill>
                  <a:schemeClr val="bg1"/>
                </a:solidFill>
              </a:rPr>
              <a:t>Child Helpline International is a worldwide network of 173 helplines across the world. On their website, you can search for the helpline in your country and call to raise child protection issues with national authorities. </a:t>
            </a:r>
            <a:endParaRPr lang="de-DE" sz="1600" dirty="0">
              <a:solidFill>
                <a:schemeClr val="bg1"/>
              </a:solidFill>
              <a:hlinkClick r:id="rId5">
                <a:extLst>
                  <a:ext uri="{A12FA001-AC4F-418D-AE19-62706E023703}">
                    <ahyp:hlinkClr xmlns:ahyp="http://schemas.microsoft.com/office/drawing/2018/hyperlinkcolor" val="tx"/>
                  </a:ext>
                </a:extLst>
              </a:hlinkClick>
            </a:endParaRPr>
          </a:p>
          <a:p>
            <a:pPr>
              <a:buClr>
                <a:schemeClr val="tx2">
                  <a:lumMod val="75000"/>
                </a:schemeClr>
              </a:buClr>
              <a:buFont typeface="Courier New" panose="02070309020205020404" pitchFamily="49" charset="0"/>
              <a:buChar char="o"/>
            </a:pPr>
            <a:endParaRPr lang="de-DE" sz="2000" dirty="0">
              <a:solidFill>
                <a:schemeClr val="bg1"/>
              </a:solidFill>
              <a:hlinkClick r:id="rId5">
                <a:extLst>
                  <a:ext uri="{A12FA001-AC4F-418D-AE19-62706E023703}">
                    <ahyp:hlinkClr xmlns:ahyp="http://schemas.microsoft.com/office/drawing/2018/hyperlinkcolor" val="tx"/>
                  </a:ext>
                </a:extLst>
              </a:hlinkClick>
            </a:endParaRPr>
          </a:p>
        </p:txBody>
      </p:sp>
      <p:sp>
        <p:nvSpPr>
          <p:cNvPr id="7" name="Title 1">
            <a:extLst>
              <a:ext uri="{FF2B5EF4-FFF2-40B4-BE49-F238E27FC236}">
                <a16:creationId xmlns:a16="http://schemas.microsoft.com/office/drawing/2014/main" id="{CB08ACFC-3547-4DE6-BE3D-2C8587A3062D}"/>
              </a:ext>
            </a:extLst>
          </p:cNvPr>
          <p:cNvSpPr txBox="1">
            <a:spLocks/>
          </p:cNvSpPr>
          <p:nvPr/>
        </p:nvSpPr>
        <p:spPr>
          <a:xfrm>
            <a:off x="5986946" y="1514463"/>
            <a:ext cx="4678289" cy="37476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solidFill>
                  <a:schemeClr val="tx2">
                    <a:lumMod val="75000"/>
                  </a:schemeClr>
                </a:solidFill>
                <a:latin typeface="+mn-lt"/>
              </a:rPr>
              <a:t>Create a safety plan</a:t>
            </a:r>
          </a:p>
          <a:p>
            <a:endParaRPr lang="en-US" sz="2800" b="1" dirty="0">
              <a:solidFill>
                <a:schemeClr val="tx2">
                  <a:lumMod val="75000"/>
                </a:schemeClr>
              </a:solidFill>
              <a:latin typeface="+mn-lt"/>
            </a:endParaRPr>
          </a:p>
          <a:p>
            <a:pPr algn="just"/>
            <a:r>
              <a:rPr lang="en-US" sz="2200" dirty="0">
                <a:solidFill>
                  <a:schemeClr val="bg1"/>
                </a:solidFill>
                <a:latin typeface="+mn-lt"/>
              </a:rPr>
              <a:t>A safety plan is a personalized, practical plan to improve your safety while experiencing abuse, preparing to leave an abusive situation, or after you leave. This plan includes vital information tailored to your unique situation and will help you prepare for and respond to different scenarios, including telling your friends and family about your situation, coping with emotions, and various resources suited to your individual circumstances.</a:t>
            </a:r>
            <a:endParaRPr lang="de-DE" sz="2200" dirty="0">
              <a:solidFill>
                <a:schemeClr val="bg1"/>
              </a:solidFill>
              <a:latin typeface="+mn-lt"/>
            </a:endParaRPr>
          </a:p>
        </p:txBody>
      </p:sp>
      <p:pic>
        <p:nvPicPr>
          <p:cNvPr id="11" name="Grafik 10">
            <a:extLst>
              <a:ext uri="{FF2B5EF4-FFF2-40B4-BE49-F238E27FC236}">
                <a16:creationId xmlns:a16="http://schemas.microsoft.com/office/drawing/2014/main" id="{EAD2A88B-DEDC-4F89-A074-883F53CFEDE8}"/>
              </a:ext>
            </a:extLst>
          </p:cNvPr>
          <p:cNvPicPr>
            <a:picLocks noChangeAspect="1"/>
          </p:cNvPicPr>
          <p:nvPr/>
        </p:nvPicPr>
        <p:blipFill>
          <a:blip r:embed="rId6"/>
          <a:stretch>
            <a:fillRect/>
          </a:stretch>
        </p:blipFill>
        <p:spPr>
          <a:xfrm>
            <a:off x="10490560" y="6223334"/>
            <a:ext cx="1701440" cy="552968"/>
          </a:xfrm>
          <a:prstGeom prst="rect">
            <a:avLst/>
          </a:prstGeom>
        </p:spPr>
      </p:pic>
    </p:spTree>
    <p:extLst>
      <p:ext uri="{BB962C8B-B14F-4D97-AF65-F5344CB8AC3E}">
        <p14:creationId xmlns:p14="http://schemas.microsoft.com/office/powerpoint/2010/main" val="3418712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D4C-C971-46E4-B1D2-4BF100361E5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It is important…</a:t>
            </a:r>
          </a:p>
        </p:txBody>
      </p:sp>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2" name="Text Placeholder 5">
            <a:extLst>
              <a:ext uri="{FF2B5EF4-FFF2-40B4-BE49-F238E27FC236}">
                <a16:creationId xmlns:a16="http://schemas.microsoft.com/office/drawing/2014/main" id="{FE056FB1-FA30-4654-B929-9F7AEEF847DD}"/>
              </a:ext>
            </a:extLst>
          </p:cNvPr>
          <p:cNvSpPr txBox="1">
            <a:spLocks/>
          </p:cNvSpPr>
          <p:nvPr/>
        </p:nvSpPr>
        <p:spPr>
          <a:xfrm>
            <a:off x="684476" y="1864485"/>
            <a:ext cx="5389201" cy="47992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4" name="Textfeld 3">
            <a:extLst>
              <a:ext uri="{FF2B5EF4-FFF2-40B4-BE49-F238E27FC236}">
                <a16:creationId xmlns:a16="http://schemas.microsoft.com/office/drawing/2014/main" id="{EA6A09A6-D381-43E9-A1AF-9034F554A11B}"/>
              </a:ext>
            </a:extLst>
          </p:cNvPr>
          <p:cNvSpPr txBox="1"/>
          <p:nvPr/>
        </p:nvSpPr>
        <p:spPr>
          <a:xfrm>
            <a:off x="701850" y="999651"/>
            <a:ext cx="6030112" cy="523220"/>
          </a:xfrm>
          <a:prstGeom prst="rect">
            <a:avLst/>
          </a:prstGeom>
          <a:noFill/>
        </p:spPr>
        <p:txBody>
          <a:bodyPr wrap="none" rtlCol="0">
            <a:spAutoFit/>
          </a:bodyPr>
          <a:lstStyle/>
          <a:p>
            <a:r>
              <a:rPr lang="de-DE" sz="2800" b="1" dirty="0">
                <a:solidFill>
                  <a:schemeClr val="tx2">
                    <a:lumMod val="75000"/>
                  </a:schemeClr>
                </a:solidFill>
              </a:rPr>
              <a:t>… </a:t>
            </a:r>
            <a:r>
              <a:rPr lang="de-DE" sz="2800" b="1" dirty="0" err="1">
                <a:solidFill>
                  <a:schemeClr val="tx2">
                    <a:lumMod val="75000"/>
                  </a:schemeClr>
                </a:solidFill>
              </a:rPr>
              <a:t>to</a:t>
            </a:r>
            <a:r>
              <a:rPr lang="de-DE" sz="2800" b="1" dirty="0">
                <a:solidFill>
                  <a:schemeClr val="tx2">
                    <a:lumMod val="75000"/>
                  </a:schemeClr>
                </a:solidFill>
              </a:rPr>
              <a:t> </a:t>
            </a:r>
            <a:r>
              <a:rPr lang="de-DE" sz="2800" b="1" dirty="0" err="1">
                <a:solidFill>
                  <a:schemeClr val="tx2">
                    <a:lumMod val="75000"/>
                  </a:schemeClr>
                </a:solidFill>
              </a:rPr>
              <a:t>have</a:t>
            </a:r>
            <a:r>
              <a:rPr lang="de-DE" sz="2800" b="1" dirty="0">
                <a:solidFill>
                  <a:schemeClr val="tx2">
                    <a:lumMod val="75000"/>
                  </a:schemeClr>
                </a:solidFill>
              </a:rPr>
              <a:t> a </a:t>
            </a:r>
            <a:r>
              <a:rPr lang="de-DE" sz="2800" b="1" dirty="0" err="1">
                <a:solidFill>
                  <a:schemeClr val="tx2">
                    <a:lumMod val="75000"/>
                  </a:schemeClr>
                </a:solidFill>
              </a:rPr>
              <a:t>system</a:t>
            </a:r>
            <a:r>
              <a:rPr lang="de-DE" sz="2800" b="1" dirty="0">
                <a:solidFill>
                  <a:schemeClr val="tx2">
                    <a:lumMod val="75000"/>
                  </a:schemeClr>
                </a:solidFill>
              </a:rPr>
              <a:t> </a:t>
            </a:r>
            <a:r>
              <a:rPr lang="de-DE" sz="2800" b="1" dirty="0" err="1">
                <a:solidFill>
                  <a:schemeClr val="tx2">
                    <a:lumMod val="75000"/>
                  </a:schemeClr>
                </a:solidFill>
              </a:rPr>
              <a:t>for</a:t>
            </a:r>
            <a:r>
              <a:rPr lang="de-DE" sz="2800" b="1" dirty="0">
                <a:solidFill>
                  <a:schemeClr val="tx2">
                    <a:lumMod val="75000"/>
                  </a:schemeClr>
                </a:solidFill>
              </a:rPr>
              <a:t> </a:t>
            </a:r>
            <a:r>
              <a:rPr lang="de-DE" sz="2800" b="1" dirty="0" err="1">
                <a:solidFill>
                  <a:schemeClr val="tx2">
                    <a:lumMod val="75000"/>
                  </a:schemeClr>
                </a:solidFill>
              </a:rPr>
              <a:t>helping</a:t>
            </a:r>
            <a:r>
              <a:rPr lang="de-DE" sz="2800" b="1" dirty="0">
                <a:solidFill>
                  <a:schemeClr val="tx2">
                    <a:lumMod val="75000"/>
                  </a:schemeClr>
                </a:solidFill>
              </a:rPr>
              <a:t> </a:t>
            </a:r>
            <a:r>
              <a:rPr lang="de-DE" sz="2800" b="1" dirty="0" err="1">
                <a:solidFill>
                  <a:schemeClr val="tx2">
                    <a:lumMod val="75000"/>
                  </a:schemeClr>
                </a:solidFill>
              </a:rPr>
              <a:t>children</a:t>
            </a:r>
            <a:endParaRPr lang="de-DE" sz="2800" b="1" dirty="0">
              <a:solidFill>
                <a:schemeClr val="tx2">
                  <a:lumMod val="75000"/>
                </a:schemeClr>
              </a:solidFill>
            </a:endParaRPr>
          </a:p>
        </p:txBody>
      </p:sp>
      <p:pic>
        <p:nvPicPr>
          <p:cNvPr id="10" name="Grafik 9">
            <a:extLst>
              <a:ext uri="{FF2B5EF4-FFF2-40B4-BE49-F238E27FC236}">
                <a16:creationId xmlns:a16="http://schemas.microsoft.com/office/drawing/2014/main" id="{C9C958B0-9390-4CE0-8785-2686FF4C9EA7}"/>
              </a:ext>
            </a:extLst>
          </p:cNvPr>
          <p:cNvPicPr>
            <a:picLocks noChangeAspect="1"/>
          </p:cNvPicPr>
          <p:nvPr/>
        </p:nvPicPr>
        <p:blipFill rotWithShape="1">
          <a:blip r:embed="rId5"/>
          <a:srcRect l="4629" t="3483" b="11925"/>
          <a:stretch/>
        </p:blipFill>
        <p:spPr>
          <a:xfrm>
            <a:off x="1126626" y="1873458"/>
            <a:ext cx="5105006" cy="3706477"/>
          </a:xfrm>
          <a:prstGeom prst="rect">
            <a:avLst/>
          </a:prstGeom>
        </p:spPr>
      </p:pic>
      <p:sp>
        <p:nvSpPr>
          <p:cNvPr id="5" name="Scrollen: horizontal 4">
            <a:extLst>
              <a:ext uri="{FF2B5EF4-FFF2-40B4-BE49-F238E27FC236}">
                <a16:creationId xmlns:a16="http://schemas.microsoft.com/office/drawing/2014/main" id="{D917AC38-1F72-48D3-A642-6D2D432944A1}"/>
              </a:ext>
            </a:extLst>
          </p:cNvPr>
          <p:cNvSpPr/>
          <p:nvPr/>
        </p:nvSpPr>
        <p:spPr>
          <a:xfrm rot="549408">
            <a:off x="6976260" y="1766524"/>
            <a:ext cx="3514300" cy="3920343"/>
          </a:xfrm>
          <a:prstGeom prst="horizontalScroll">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rPr>
              <a:t>A </a:t>
            </a:r>
            <a:r>
              <a:rPr lang="de-DE" sz="2400" b="1" dirty="0" err="1">
                <a:solidFill>
                  <a:schemeClr val="bg1"/>
                </a:solidFill>
              </a:rPr>
              <a:t>set</a:t>
            </a:r>
            <a:r>
              <a:rPr lang="de-DE" sz="2400" b="1" dirty="0">
                <a:solidFill>
                  <a:schemeClr val="bg1"/>
                </a:solidFill>
              </a:rPr>
              <a:t> </a:t>
            </a:r>
            <a:r>
              <a:rPr lang="de-DE" sz="2400" b="1" dirty="0" err="1">
                <a:solidFill>
                  <a:schemeClr val="bg1"/>
                </a:solidFill>
              </a:rPr>
              <a:t>of</a:t>
            </a:r>
            <a:r>
              <a:rPr lang="de-DE" sz="2400" b="1" dirty="0">
                <a:solidFill>
                  <a:schemeClr val="bg1"/>
                </a:solidFill>
              </a:rPr>
              <a:t> </a:t>
            </a:r>
            <a:r>
              <a:rPr lang="de-DE" sz="2400" b="1" dirty="0" err="1">
                <a:solidFill>
                  <a:schemeClr val="bg1"/>
                </a:solidFill>
              </a:rPr>
              <a:t>connected</a:t>
            </a:r>
            <a:r>
              <a:rPr lang="de-DE" sz="2400" b="1" dirty="0">
                <a:solidFill>
                  <a:schemeClr val="bg1"/>
                </a:solidFill>
              </a:rPr>
              <a:t> </a:t>
            </a:r>
            <a:r>
              <a:rPr lang="de-DE" sz="2400" b="1" dirty="0" err="1">
                <a:solidFill>
                  <a:schemeClr val="bg1"/>
                </a:solidFill>
              </a:rPr>
              <a:t>things</a:t>
            </a:r>
            <a:r>
              <a:rPr lang="de-DE" sz="2400" b="1" dirty="0">
                <a:solidFill>
                  <a:schemeClr val="bg1"/>
                </a:solidFill>
              </a:rPr>
              <a:t>/ </a:t>
            </a:r>
            <a:r>
              <a:rPr lang="de-DE" sz="2400" b="1" dirty="0" err="1">
                <a:solidFill>
                  <a:schemeClr val="bg1"/>
                </a:solidFill>
              </a:rPr>
              <a:t>programs</a:t>
            </a:r>
            <a:r>
              <a:rPr lang="de-DE" sz="2400" b="1" dirty="0">
                <a:solidFill>
                  <a:schemeClr val="bg1"/>
                </a:solidFill>
              </a:rPr>
              <a:t> </a:t>
            </a:r>
            <a:r>
              <a:rPr lang="de-DE" sz="2400" b="1" dirty="0" err="1">
                <a:solidFill>
                  <a:schemeClr val="bg1"/>
                </a:solidFill>
              </a:rPr>
              <a:t>that</a:t>
            </a:r>
            <a:r>
              <a:rPr lang="de-DE" sz="2400" b="1" dirty="0">
                <a:solidFill>
                  <a:schemeClr val="bg1"/>
                </a:solidFill>
              </a:rPr>
              <a:t> </a:t>
            </a:r>
            <a:r>
              <a:rPr lang="de-DE" sz="2400" b="1" dirty="0" err="1">
                <a:solidFill>
                  <a:schemeClr val="bg1"/>
                </a:solidFill>
              </a:rPr>
              <a:t>operate</a:t>
            </a:r>
            <a:r>
              <a:rPr lang="de-DE" sz="2400" b="1" dirty="0">
                <a:solidFill>
                  <a:schemeClr val="bg1"/>
                </a:solidFill>
              </a:rPr>
              <a:t> </a:t>
            </a:r>
            <a:r>
              <a:rPr lang="de-DE" sz="2400" b="1" dirty="0" err="1">
                <a:solidFill>
                  <a:schemeClr val="bg1"/>
                </a:solidFill>
              </a:rPr>
              <a:t>together</a:t>
            </a:r>
            <a:r>
              <a:rPr lang="de-DE" sz="2400" b="1" dirty="0">
                <a:solidFill>
                  <a:schemeClr val="bg1"/>
                </a:solidFill>
              </a:rPr>
              <a:t>.</a:t>
            </a:r>
          </a:p>
          <a:p>
            <a:pPr algn="ctr"/>
            <a:endParaRPr lang="de-DE" sz="2400" b="1" dirty="0">
              <a:solidFill>
                <a:schemeClr val="bg1"/>
              </a:solidFill>
            </a:endParaRPr>
          </a:p>
          <a:p>
            <a:pPr algn="ctr"/>
            <a:r>
              <a:rPr lang="de-DE" sz="2400" b="1" dirty="0">
                <a:solidFill>
                  <a:schemeClr val="bg1"/>
                </a:solidFill>
              </a:rPr>
              <a:t>A </a:t>
            </a:r>
            <a:r>
              <a:rPr lang="de-DE" sz="2400" b="1" dirty="0" err="1">
                <a:solidFill>
                  <a:schemeClr val="bg1"/>
                </a:solidFill>
              </a:rPr>
              <a:t>set</a:t>
            </a:r>
            <a:r>
              <a:rPr lang="de-DE" sz="2400" b="1" dirty="0">
                <a:solidFill>
                  <a:schemeClr val="bg1"/>
                </a:solidFill>
              </a:rPr>
              <a:t> </a:t>
            </a:r>
            <a:r>
              <a:rPr lang="de-DE" sz="2400" b="1" dirty="0" err="1">
                <a:solidFill>
                  <a:schemeClr val="bg1"/>
                </a:solidFill>
              </a:rPr>
              <a:t>of</a:t>
            </a:r>
            <a:r>
              <a:rPr lang="de-DE" sz="2400" b="1" dirty="0">
                <a:solidFill>
                  <a:schemeClr val="bg1"/>
                </a:solidFill>
              </a:rPr>
              <a:t> </a:t>
            </a:r>
            <a:r>
              <a:rPr lang="de-DE" sz="2400" b="1" dirty="0" err="1">
                <a:solidFill>
                  <a:schemeClr val="bg1"/>
                </a:solidFill>
              </a:rPr>
              <a:t>structures</a:t>
            </a:r>
            <a:r>
              <a:rPr lang="de-DE" sz="2400" b="1" dirty="0">
                <a:solidFill>
                  <a:schemeClr val="bg1"/>
                </a:solidFill>
              </a:rPr>
              <a:t> </a:t>
            </a:r>
            <a:r>
              <a:rPr lang="de-DE" sz="2400" b="1" dirty="0" err="1">
                <a:solidFill>
                  <a:schemeClr val="bg1"/>
                </a:solidFill>
              </a:rPr>
              <a:t>that</a:t>
            </a:r>
            <a:r>
              <a:rPr lang="de-DE" sz="2400" b="1" dirty="0">
                <a:solidFill>
                  <a:schemeClr val="bg1"/>
                </a:solidFill>
              </a:rPr>
              <a:t> </a:t>
            </a:r>
            <a:r>
              <a:rPr lang="de-DE" sz="2400" b="1" dirty="0" err="1">
                <a:solidFill>
                  <a:schemeClr val="bg1"/>
                </a:solidFill>
              </a:rPr>
              <a:t>have</a:t>
            </a:r>
            <a:r>
              <a:rPr lang="de-DE" sz="2400" b="1" dirty="0">
                <a:solidFill>
                  <a:schemeClr val="bg1"/>
                </a:solidFill>
              </a:rPr>
              <a:t> a </a:t>
            </a:r>
            <a:r>
              <a:rPr lang="de-DE" sz="2400" b="1" dirty="0" err="1">
                <a:solidFill>
                  <a:schemeClr val="bg1"/>
                </a:solidFill>
              </a:rPr>
              <a:t>particular</a:t>
            </a:r>
            <a:r>
              <a:rPr lang="de-DE" sz="2400" b="1" dirty="0">
                <a:solidFill>
                  <a:schemeClr val="bg1"/>
                </a:solidFill>
              </a:rPr>
              <a:t> </a:t>
            </a:r>
            <a:r>
              <a:rPr lang="de-DE" sz="2400" b="1" dirty="0" err="1">
                <a:solidFill>
                  <a:schemeClr val="bg1"/>
                </a:solidFill>
              </a:rPr>
              <a:t>purpose</a:t>
            </a:r>
            <a:endParaRPr lang="de-DE" sz="2400" b="1" dirty="0">
              <a:solidFill>
                <a:schemeClr val="bg1"/>
              </a:solidFill>
            </a:endParaRPr>
          </a:p>
        </p:txBody>
      </p:sp>
    </p:spTree>
    <p:extLst>
      <p:ext uri="{BB962C8B-B14F-4D97-AF65-F5344CB8AC3E}">
        <p14:creationId xmlns:p14="http://schemas.microsoft.com/office/powerpoint/2010/main" val="2087086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2" name="Text Placeholder 5">
            <a:extLst>
              <a:ext uri="{FF2B5EF4-FFF2-40B4-BE49-F238E27FC236}">
                <a16:creationId xmlns:a16="http://schemas.microsoft.com/office/drawing/2014/main" id="{FE056FB1-FA30-4654-B929-9F7AEEF847DD}"/>
              </a:ext>
            </a:extLst>
          </p:cNvPr>
          <p:cNvSpPr txBox="1">
            <a:spLocks/>
          </p:cNvSpPr>
          <p:nvPr/>
        </p:nvSpPr>
        <p:spPr>
          <a:xfrm>
            <a:off x="684476" y="1864485"/>
            <a:ext cx="5389201" cy="47992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pic>
        <p:nvPicPr>
          <p:cNvPr id="11" name="Picture 3">
            <a:extLst>
              <a:ext uri="{FF2B5EF4-FFF2-40B4-BE49-F238E27FC236}">
                <a16:creationId xmlns:a16="http://schemas.microsoft.com/office/drawing/2014/main" id="{27F1E4B9-3293-4725-A8FD-312A998110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9460" y="1617768"/>
            <a:ext cx="8977729" cy="4276360"/>
          </a:xfrm>
          <a:prstGeom prst="rect">
            <a:avLst/>
          </a:prstGeom>
        </p:spPr>
      </p:pic>
      <p:sp>
        <p:nvSpPr>
          <p:cNvPr id="3" name="Textfeld 2">
            <a:extLst>
              <a:ext uri="{FF2B5EF4-FFF2-40B4-BE49-F238E27FC236}">
                <a16:creationId xmlns:a16="http://schemas.microsoft.com/office/drawing/2014/main" id="{73B197EB-E583-4D19-AB8B-3248DC367309}"/>
              </a:ext>
            </a:extLst>
          </p:cNvPr>
          <p:cNvSpPr txBox="1"/>
          <p:nvPr/>
        </p:nvSpPr>
        <p:spPr>
          <a:xfrm>
            <a:off x="6947971" y="5937641"/>
            <a:ext cx="2668295" cy="307777"/>
          </a:xfrm>
          <a:prstGeom prst="rect">
            <a:avLst/>
          </a:prstGeom>
          <a:noFill/>
        </p:spPr>
        <p:txBody>
          <a:bodyPr wrap="none" rtlCol="0">
            <a:spAutoFit/>
          </a:bodyPr>
          <a:lstStyle/>
          <a:p>
            <a:r>
              <a:rPr lang="de-DE" sz="1400" i="1" dirty="0">
                <a:solidFill>
                  <a:schemeClr val="bg1"/>
                </a:solidFill>
              </a:rPr>
              <a:t>Source: World Vision International</a:t>
            </a:r>
          </a:p>
        </p:txBody>
      </p:sp>
      <p:sp>
        <p:nvSpPr>
          <p:cNvPr id="14" name="Title 1">
            <a:extLst>
              <a:ext uri="{FF2B5EF4-FFF2-40B4-BE49-F238E27FC236}">
                <a16:creationId xmlns:a16="http://schemas.microsoft.com/office/drawing/2014/main" id="{470B36DB-783A-4098-83DC-A642752CE0D3}"/>
              </a:ext>
            </a:extLst>
          </p:cNvPr>
          <p:cNvSpPr>
            <a:spLocks noGrp="1"/>
          </p:cNvSpPr>
          <p:nvPr>
            <p:ph type="title"/>
          </p:nvPr>
        </p:nvSpPr>
        <p:spPr>
          <a:xfrm>
            <a:off x="701850" y="194249"/>
            <a:ext cx="10515600" cy="1325563"/>
          </a:xfrm>
        </p:spPr>
        <p:txBody>
          <a:bodyPr>
            <a:normAutofit/>
          </a:bodyPr>
          <a:lstStyle/>
          <a:p>
            <a:r>
              <a:rPr lang="en-US" sz="3600" dirty="0">
                <a:solidFill>
                  <a:srgbClr val="57597F"/>
                </a:solidFill>
                <a:effectLst>
                  <a:outerShdw blurRad="38100" dist="38100" dir="2700000" algn="tl">
                    <a:srgbClr val="000000">
                      <a:alpha val="43137"/>
                    </a:srgbClr>
                  </a:outerShdw>
                </a:effectLst>
              </a:rPr>
              <a:t>It is important…</a:t>
            </a:r>
          </a:p>
        </p:txBody>
      </p:sp>
      <p:sp>
        <p:nvSpPr>
          <p:cNvPr id="15" name="Textfeld 14">
            <a:extLst>
              <a:ext uri="{FF2B5EF4-FFF2-40B4-BE49-F238E27FC236}">
                <a16:creationId xmlns:a16="http://schemas.microsoft.com/office/drawing/2014/main" id="{ADB5C459-E7BF-4ABE-856D-43420C5D6D81}"/>
              </a:ext>
            </a:extLst>
          </p:cNvPr>
          <p:cNvSpPr txBox="1"/>
          <p:nvPr/>
        </p:nvSpPr>
        <p:spPr>
          <a:xfrm>
            <a:off x="701850" y="999651"/>
            <a:ext cx="6030112" cy="523220"/>
          </a:xfrm>
          <a:prstGeom prst="rect">
            <a:avLst/>
          </a:prstGeom>
          <a:noFill/>
        </p:spPr>
        <p:txBody>
          <a:bodyPr wrap="none" rtlCol="0">
            <a:spAutoFit/>
          </a:bodyPr>
          <a:lstStyle/>
          <a:p>
            <a:r>
              <a:rPr lang="de-DE" sz="2800" b="1" dirty="0">
                <a:solidFill>
                  <a:schemeClr val="tx2">
                    <a:lumMod val="75000"/>
                  </a:schemeClr>
                </a:solidFill>
              </a:rPr>
              <a:t>… </a:t>
            </a:r>
            <a:r>
              <a:rPr lang="de-DE" sz="2800" b="1" dirty="0" err="1">
                <a:solidFill>
                  <a:schemeClr val="tx2">
                    <a:lumMod val="75000"/>
                  </a:schemeClr>
                </a:solidFill>
              </a:rPr>
              <a:t>to</a:t>
            </a:r>
            <a:r>
              <a:rPr lang="de-DE" sz="2800" b="1" dirty="0">
                <a:solidFill>
                  <a:schemeClr val="tx2">
                    <a:lumMod val="75000"/>
                  </a:schemeClr>
                </a:solidFill>
              </a:rPr>
              <a:t> </a:t>
            </a:r>
            <a:r>
              <a:rPr lang="de-DE" sz="2800" b="1" dirty="0" err="1">
                <a:solidFill>
                  <a:schemeClr val="tx2">
                    <a:lumMod val="75000"/>
                  </a:schemeClr>
                </a:solidFill>
              </a:rPr>
              <a:t>have</a:t>
            </a:r>
            <a:r>
              <a:rPr lang="de-DE" sz="2800" b="1" dirty="0">
                <a:solidFill>
                  <a:schemeClr val="tx2">
                    <a:lumMod val="75000"/>
                  </a:schemeClr>
                </a:solidFill>
              </a:rPr>
              <a:t> a </a:t>
            </a:r>
            <a:r>
              <a:rPr lang="de-DE" sz="2800" b="1" dirty="0" err="1">
                <a:solidFill>
                  <a:schemeClr val="tx2">
                    <a:lumMod val="75000"/>
                  </a:schemeClr>
                </a:solidFill>
              </a:rPr>
              <a:t>system</a:t>
            </a:r>
            <a:r>
              <a:rPr lang="de-DE" sz="2800" b="1" dirty="0">
                <a:solidFill>
                  <a:schemeClr val="tx2">
                    <a:lumMod val="75000"/>
                  </a:schemeClr>
                </a:solidFill>
              </a:rPr>
              <a:t> </a:t>
            </a:r>
            <a:r>
              <a:rPr lang="de-DE" sz="2800" b="1" dirty="0" err="1">
                <a:solidFill>
                  <a:schemeClr val="tx2">
                    <a:lumMod val="75000"/>
                  </a:schemeClr>
                </a:solidFill>
              </a:rPr>
              <a:t>for</a:t>
            </a:r>
            <a:r>
              <a:rPr lang="de-DE" sz="2800" b="1" dirty="0">
                <a:solidFill>
                  <a:schemeClr val="tx2">
                    <a:lumMod val="75000"/>
                  </a:schemeClr>
                </a:solidFill>
              </a:rPr>
              <a:t> </a:t>
            </a:r>
            <a:r>
              <a:rPr lang="de-DE" sz="2800" b="1" dirty="0" err="1">
                <a:solidFill>
                  <a:schemeClr val="tx2">
                    <a:lumMod val="75000"/>
                  </a:schemeClr>
                </a:solidFill>
              </a:rPr>
              <a:t>helping</a:t>
            </a:r>
            <a:r>
              <a:rPr lang="de-DE" sz="2800" b="1" dirty="0">
                <a:solidFill>
                  <a:schemeClr val="tx2">
                    <a:lumMod val="75000"/>
                  </a:schemeClr>
                </a:solidFill>
              </a:rPr>
              <a:t> </a:t>
            </a:r>
            <a:r>
              <a:rPr lang="de-DE" sz="2800" b="1" dirty="0" err="1">
                <a:solidFill>
                  <a:schemeClr val="tx2">
                    <a:lumMod val="75000"/>
                  </a:schemeClr>
                </a:solidFill>
              </a:rPr>
              <a:t>children</a:t>
            </a:r>
            <a:endParaRPr lang="de-DE" sz="2800" b="1" dirty="0">
              <a:solidFill>
                <a:schemeClr val="tx2">
                  <a:lumMod val="75000"/>
                </a:schemeClr>
              </a:solidFill>
            </a:endParaRPr>
          </a:p>
        </p:txBody>
      </p:sp>
    </p:spTree>
    <p:extLst>
      <p:ext uri="{BB962C8B-B14F-4D97-AF65-F5344CB8AC3E}">
        <p14:creationId xmlns:p14="http://schemas.microsoft.com/office/powerpoint/2010/main" val="162607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4" name="Título 1">
            <a:extLst>
              <a:ext uri="{FF2B5EF4-FFF2-40B4-BE49-F238E27FC236}">
                <a16:creationId xmlns:a16="http://schemas.microsoft.com/office/drawing/2014/main" id="{9A468221-477F-4222-96D9-9E417F3B82DA}"/>
              </a:ext>
            </a:extLst>
          </p:cNvPr>
          <p:cNvSpPr>
            <a:spLocks noGrp="1"/>
          </p:cNvSpPr>
          <p:nvPr>
            <p:ph type="title"/>
          </p:nvPr>
        </p:nvSpPr>
        <p:spPr>
          <a:xfrm>
            <a:off x="590867" y="571500"/>
            <a:ext cx="9235440" cy="1254125"/>
          </a:xfrm>
        </p:spPr>
        <p:txBody>
          <a:bodyPr>
            <a:noAutofit/>
          </a:bodyPr>
          <a:lstStyle/>
          <a:p>
            <a:pPr algn="ctr"/>
            <a:r>
              <a:rPr lang="en-GB" sz="3600" dirty="0">
                <a:solidFill>
                  <a:schemeClr val="accent1"/>
                </a:solidFill>
                <a:latin typeface="+mn-lt"/>
              </a:rPr>
              <a:t>Systems Strengthening </a:t>
            </a:r>
            <a:r>
              <a:rPr lang="en-GB" sz="3600" dirty="0">
                <a:latin typeface="+mn-lt"/>
              </a:rPr>
              <a:t>in the </a:t>
            </a:r>
            <a:br>
              <a:rPr lang="en-GB" sz="3600" dirty="0">
                <a:latin typeface="+mn-lt"/>
              </a:rPr>
            </a:br>
            <a:r>
              <a:rPr lang="en-GB" sz="3600" dirty="0">
                <a:latin typeface="+mn-lt"/>
              </a:rPr>
              <a:t>C</a:t>
            </a:r>
            <a:r>
              <a:rPr lang="en-US" sz="3600" dirty="0">
                <a:latin typeface="+mn-lt"/>
              </a:rPr>
              <a:t>hild Protection</a:t>
            </a:r>
            <a:r>
              <a:rPr lang="en-GB" sz="3600" dirty="0">
                <a:latin typeface="+mn-lt"/>
              </a:rPr>
              <a:t> Minimum Standards: Pillar 3</a:t>
            </a:r>
          </a:p>
        </p:txBody>
      </p:sp>
      <p:pic>
        <p:nvPicPr>
          <p:cNvPr id="15" name="Picture Placeholder 1" descr="Screen Shot 2019-10-07 at 9.19.35 PM.png">
            <a:extLst>
              <a:ext uri="{FF2B5EF4-FFF2-40B4-BE49-F238E27FC236}">
                <a16:creationId xmlns:a16="http://schemas.microsoft.com/office/drawing/2014/main" id="{78C38B71-3CC3-4D2E-A7BF-F439C5815F44}"/>
              </a:ext>
            </a:extLst>
          </p:cNvPr>
          <p:cNvPicPr>
            <a:picLocks noChangeAspect="1"/>
          </p:cNvPicPr>
          <p:nvPr/>
        </p:nvPicPr>
        <p:blipFill>
          <a:blip r:embed="rId5" cstate="print">
            <a:extLst>
              <a:ext uri="{28A0092B-C50C-407E-A947-70E740481C1C}">
                <a14:useLocalDpi xmlns:a14="http://schemas.microsoft.com/office/drawing/2010/main"/>
              </a:ext>
            </a:extLst>
          </a:blip>
          <a:srcRect l="-29978" r="-29978"/>
          <a:stretch>
            <a:fillRect/>
          </a:stretch>
        </p:blipFill>
        <p:spPr>
          <a:xfrm>
            <a:off x="9067800" y="0"/>
            <a:ext cx="3812640" cy="6903296"/>
          </a:xfrm>
          <a:prstGeom prst="rect">
            <a:avLst/>
          </a:prstGeom>
        </p:spPr>
      </p:pic>
      <p:pic>
        <p:nvPicPr>
          <p:cNvPr id="16" name="Content Placeholder 5" descr="Macintosh HD:Users:hannah1:Dropbox:Editing CPMS 2019:Artwork:Standard art work:St.14 Socio-ecological model:Draft 2:Socio-ecological model 1.pdf">
            <a:extLst>
              <a:ext uri="{FF2B5EF4-FFF2-40B4-BE49-F238E27FC236}">
                <a16:creationId xmlns:a16="http://schemas.microsoft.com/office/drawing/2014/main" id="{7EDFF553-4854-4CF1-91A0-66EEE58B6C1A}"/>
              </a:ext>
            </a:extLst>
          </p:cNvPr>
          <p:cNvPicPr>
            <a:picLocks noGrp="1"/>
          </p:cNvPicPr>
          <p:nvPr>
            <p:ph idx="1"/>
          </p:nvPr>
        </p:nvPicPr>
        <p:blipFill rotWithShape="1">
          <a:blip r:embed="rId6" cstate="print">
            <a:extLst>
              <a:ext uri="{28A0092B-C50C-407E-A947-70E740481C1C}">
                <a14:useLocalDpi xmlns:a14="http://schemas.microsoft.com/office/drawing/2010/main"/>
              </a:ext>
            </a:extLst>
          </a:blip>
          <a:srcRect/>
          <a:stretch/>
        </p:blipFill>
        <p:spPr bwMode="auto">
          <a:xfrm>
            <a:off x="2365693" y="1935162"/>
            <a:ext cx="5786556" cy="435133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016015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443C1C-9D36-491D-B69B-BF78DC2C0535}"/>
              </a:ext>
            </a:extLst>
          </p:cNvPr>
          <p:cNvPicPr>
            <a:picLocks noChangeAspect="1"/>
          </p:cNvPicPr>
          <p:nvPr/>
        </p:nvPicPr>
        <p:blipFill rotWithShape="1">
          <a:blip r:embed="rId3"/>
          <a:srcRect l="3454" r="11245" b="-2"/>
          <a:stretch/>
        </p:blipFill>
        <p:spPr>
          <a:xfrm>
            <a:off x="10301632" y="140658"/>
            <a:ext cx="1701440" cy="1187104"/>
          </a:xfrm>
          <a:prstGeom prst="rect">
            <a:avLst/>
          </a:prstGeom>
        </p:spPr>
      </p:pic>
      <p:cxnSp>
        <p:nvCxnSpPr>
          <p:cNvPr id="8" name="Straight Connector 7">
            <a:extLst>
              <a:ext uri="{FF2B5EF4-FFF2-40B4-BE49-F238E27FC236}">
                <a16:creationId xmlns:a16="http://schemas.microsoft.com/office/drawing/2014/main" id="{952F9E64-1474-5B4D-B9BD-95323DBD93E6}"/>
              </a:ext>
            </a:extLst>
          </p:cNvPr>
          <p:cNvCxnSpPr/>
          <p:nvPr/>
        </p:nvCxnSpPr>
        <p:spPr>
          <a:xfrm>
            <a:off x="355635" y="6454584"/>
            <a:ext cx="11262623"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4836E74-D2C1-40D0-B55A-632BEA699382}"/>
              </a:ext>
            </a:extLst>
          </p:cNvPr>
          <p:cNvPicPr>
            <a:picLocks noChangeAspect="1"/>
          </p:cNvPicPr>
          <p:nvPr/>
        </p:nvPicPr>
        <p:blipFill>
          <a:blip r:embed="rId4"/>
          <a:stretch>
            <a:fillRect/>
          </a:stretch>
        </p:blipFill>
        <p:spPr>
          <a:xfrm>
            <a:off x="10490560" y="6223334"/>
            <a:ext cx="1701440" cy="552968"/>
          </a:xfrm>
          <a:prstGeom prst="rect">
            <a:avLst/>
          </a:prstGeom>
        </p:spPr>
      </p:pic>
      <p:sp>
        <p:nvSpPr>
          <p:cNvPr id="12" name="Título 1">
            <a:extLst>
              <a:ext uri="{FF2B5EF4-FFF2-40B4-BE49-F238E27FC236}">
                <a16:creationId xmlns:a16="http://schemas.microsoft.com/office/drawing/2014/main" id="{08EAA886-C048-45B0-AD0B-2D1D9C4D6B24}"/>
              </a:ext>
            </a:extLst>
          </p:cNvPr>
          <p:cNvSpPr>
            <a:spLocks noGrp="1"/>
          </p:cNvSpPr>
          <p:nvPr>
            <p:ph type="title"/>
          </p:nvPr>
        </p:nvSpPr>
        <p:spPr>
          <a:xfrm>
            <a:off x="512116" y="297325"/>
            <a:ext cx="8138398" cy="1325563"/>
          </a:xfrm>
        </p:spPr>
        <p:txBody>
          <a:bodyPr>
            <a:normAutofit fontScale="90000"/>
          </a:bodyPr>
          <a:lstStyle/>
          <a:p>
            <a:r>
              <a:rPr lang="en-GB" sz="3600" dirty="0">
                <a:solidFill>
                  <a:schemeClr val="accent2">
                    <a:lumMod val="75000"/>
                  </a:schemeClr>
                </a:solidFill>
                <a:effectLst>
                  <a:outerShdw blurRad="38100" dist="38100" dir="2700000" algn="tl">
                    <a:srgbClr val="000000">
                      <a:alpha val="43137"/>
                    </a:srgbClr>
                  </a:outerShdw>
                </a:effectLst>
                <a:latin typeface="+mn-lt"/>
              </a:rPr>
              <a:t>Standard 14: </a:t>
            </a:r>
            <a:br>
              <a:rPr lang="en-GB" sz="3600" dirty="0">
                <a:solidFill>
                  <a:schemeClr val="accent2">
                    <a:lumMod val="75000"/>
                  </a:schemeClr>
                </a:solidFill>
                <a:effectLst>
                  <a:outerShdw blurRad="38100" dist="38100" dir="2700000" algn="tl">
                    <a:srgbClr val="000000">
                      <a:alpha val="43137"/>
                    </a:srgbClr>
                  </a:outerShdw>
                </a:effectLst>
                <a:latin typeface="+mn-lt"/>
              </a:rPr>
            </a:br>
            <a:r>
              <a:rPr lang="en-GB" sz="3600" dirty="0">
                <a:solidFill>
                  <a:schemeClr val="accent2">
                    <a:lumMod val="75000"/>
                  </a:schemeClr>
                </a:solidFill>
                <a:effectLst>
                  <a:outerShdw blurRad="38100" dist="38100" dir="2700000" algn="tl">
                    <a:srgbClr val="000000">
                      <a:alpha val="43137"/>
                    </a:srgbClr>
                  </a:outerShdw>
                </a:effectLst>
                <a:latin typeface="+mn-lt"/>
              </a:rPr>
              <a:t>Socio-ecological Approach to CP Programming</a:t>
            </a:r>
          </a:p>
        </p:txBody>
      </p:sp>
      <p:sp>
        <p:nvSpPr>
          <p:cNvPr id="13" name="Marcador de contenido 2">
            <a:extLst>
              <a:ext uri="{FF2B5EF4-FFF2-40B4-BE49-F238E27FC236}">
                <a16:creationId xmlns:a16="http://schemas.microsoft.com/office/drawing/2014/main" id="{A530E046-5914-4B52-8D0E-5743E1574860}"/>
              </a:ext>
            </a:extLst>
          </p:cNvPr>
          <p:cNvSpPr>
            <a:spLocks noGrp="1"/>
          </p:cNvSpPr>
          <p:nvPr>
            <p:ph sz="half" idx="1"/>
          </p:nvPr>
        </p:nvSpPr>
        <p:spPr>
          <a:xfrm>
            <a:off x="881743" y="2079643"/>
            <a:ext cx="6858000" cy="4217668"/>
          </a:xfrm>
        </p:spPr>
        <p:txBody>
          <a:bodyPr>
            <a:normAutofit fontScale="92500" lnSpcReduction="10000"/>
          </a:bodyPr>
          <a:lstStyle/>
          <a:p>
            <a:pPr marL="452438" indent="-452438">
              <a:buClr>
                <a:schemeClr val="accent1"/>
              </a:buClr>
              <a:buFont typeface="System Font Regular"/>
              <a:buChar char="◉"/>
            </a:pPr>
            <a:r>
              <a:rPr lang="en-GB" b="1" dirty="0">
                <a:solidFill>
                  <a:schemeClr val="bg1"/>
                </a:solidFill>
              </a:rPr>
              <a:t>Actions to: </a:t>
            </a:r>
          </a:p>
          <a:p>
            <a:pPr marL="890588" lvl="1" indent="-433388">
              <a:buFont typeface="Wingdings" pitchFamily="2" charset="2"/>
              <a:buChar char="ü"/>
            </a:pPr>
            <a:r>
              <a:rPr lang="en-GB" dirty="0">
                <a:solidFill>
                  <a:schemeClr val="bg1"/>
                </a:solidFill>
              </a:rPr>
              <a:t>Incorporate a systems approach and address all four levels of the socio-ecological model</a:t>
            </a:r>
          </a:p>
          <a:p>
            <a:pPr marL="890588" lvl="1" indent="-433388">
              <a:buFont typeface="Wingdings" pitchFamily="2" charset="2"/>
              <a:buChar char="ü"/>
            </a:pPr>
            <a:r>
              <a:rPr lang="en-GB" dirty="0">
                <a:solidFill>
                  <a:schemeClr val="bg1"/>
                </a:solidFill>
              </a:rPr>
              <a:t>Prevent and respond at the society level</a:t>
            </a:r>
          </a:p>
          <a:p>
            <a:endParaRPr lang="en-GB" sz="1300" dirty="0">
              <a:solidFill>
                <a:schemeClr val="bg1"/>
              </a:solidFill>
            </a:endParaRPr>
          </a:p>
          <a:p>
            <a:pPr marL="452438" indent="-452438">
              <a:buClr>
                <a:schemeClr val="accent1"/>
              </a:buClr>
              <a:buFont typeface="System Font Regular"/>
              <a:buChar char="◉"/>
            </a:pPr>
            <a:r>
              <a:rPr lang="en-GB" b="1" dirty="0">
                <a:solidFill>
                  <a:schemeClr val="bg1"/>
                </a:solidFill>
              </a:rPr>
              <a:t>CP systems differ by context and change, adapt, evolve over time </a:t>
            </a:r>
            <a:r>
              <a:rPr lang="en-GB" b="1" dirty="0">
                <a:solidFill>
                  <a:schemeClr val="bg1"/>
                </a:solidFill>
                <a:sym typeface="Wingdings" pitchFamily="2" charset="2"/>
              </a:rPr>
              <a:t></a:t>
            </a:r>
          </a:p>
          <a:p>
            <a:pPr marL="890588" lvl="1" indent="-433388">
              <a:buFont typeface="Wingdings" pitchFamily="2" charset="2"/>
              <a:buChar char="ü"/>
            </a:pPr>
            <a:r>
              <a:rPr lang="en-GB" b="1" dirty="0">
                <a:solidFill>
                  <a:schemeClr val="bg1"/>
                </a:solidFill>
                <a:sym typeface="Wingdings" pitchFamily="2" charset="2"/>
              </a:rPr>
              <a:t>Analysis </a:t>
            </a:r>
            <a:r>
              <a:rPr lang="en-GB" dirty="0">
                <a:solidFill>
                  <a:schemeClr val="bg1"/>
                </a:solidFill>
                <a:sym typeface="Wingdings" pitchFamily="2" charset="2"/>
              </a:rPr>
              <a:t>of CP risks and protective factors</a:t>
            </a:r>
            <a:r>
              <a:rPr lang="en-GB" b="1" dirty="0">
                <a:solidFill>
                  <a:schemeClr val="bg1"/>
                </a:solidFill>
                <a:sym typeface="Wingdings" pitchFamily="2" charset="2"/>
              </a:rPr>
              <a:t>,</a:t>
            </a:r>
          </a:p>
          <a:p>
            <a:pPr marL="890588" lvl="1" indent="-433388">
              <a:buFont typeface="Wingdings" pitchFamily="2" charset="2"/>
              <a:buChar char="ü"/>
            </a:pPr>
            <a:r>
              <a:rPr lang="en-GB" b="1" dirty="0">
                <a:solidFill>
                  <a:schemeClr val="bg1"/>
                </a:solidFill>
                <a:sym typeface="Wingdings" pitchFamily="2" charset="2"/>
              </a:rPr>
              <a:t>Mapping </a:t>
            </a:r>
            <a:r>
              <a:rPr lang="en-GB" dirty="0">
                <a:solidFill>
                  <a:schemeClr val="bg1"/>
                </a:solidFill>
                <a:sym typeface="Wingdings" pitchFamily="2" charset="2"/>
              </a:rPr>
              <a:t>of formal and informal system elements</a:t>
            </a:r>
            <a:r>
              <a:rPr lang="en-GB" b="1" dirty="0">
                <a:solidFill>
                  <a:schemeClr val="bg1"/>
                </a:solidFill>
                <a:sym typeface="Wingdings" pitchFamily="2" charset="2"/>
              </a:rPr>
              <a:t>;</a:t>
            </a:r>
            <a:r>
              <a:rPr lang="en-GB" dirty="0">
                <a:solidFill>
                  <a:schemeClr val="bg1"/>
                </a:solidFill>
                <a:sym typeface="Wingdings" pitchFamily="2" charset="2"/>
              </a:rPr>
              <a:t> and </a:t>
            </a:r>
          </a:p>
          <a:p>
            <a:pPr marL="890588" lvl="1" indent="-433388">
              <a:buFont typeface="Wingdings" pitchFamily="2" charset="2"/>
              <a:buChar char="ü"/>
            </a:pPr>
            <a:r>
              <a:rPr lang="en-GB" b="1" dirty="0">
                <a:solidFill>
                  <a:schemeClr val="bg1"/>
                </a:solidFill>
                <a:sym typeface="Wingdings" pitchFamily="2" charset="2"/>
              </a:rPr>
              <a:t>Developing a plan </a:t>
            </a:r>
            <a:r>
              <a:rPr lang="en-GB" dirty="0">
                <a:solidFill>
                  <a:schemeClr val="bg1"/>
                </a:solidFill>
                <a:sym typeface="Wingdings" pitchFamily="2" charset="2"/>
              </a:rPr>
              <a:t>to strengthen, scale up, adapt the system  </a:t>
            </a:r>
            <a:endParaRPr lang="en-GB" b="1" dirty="0">
              <a:solidFill>
                <a:schemeClr val="bg1"/>
              </a:solidFill>
            </a:endParaRPr>
          </a:p>
        </p:txBody>
      </p:sp>
      <p:pic>
        <p:nvPicPr>
          <p:cNvPr id="17" name="Picture 4" descr="Icon&#10;&#10;Description automatically generated">
            <a:extLst>
              <a:ext uri="{FF2B5EF4-FFF2-40B4-BE49-F238E27FC236}">
                <a16:creationId xmlns:a16="http://schemas.microsoft.com/office/drawing/2014/main" id="{A9BE5A14-C301-49F9-9C2A-C679A52B41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9234607" y="1559012"/>
            <a:ext cx="1701440" cy="1857894"/>
          </a:xfrm>
          <a:prstGeom prst="rect">
            <a:avLst/>
          </a:prstGeom>
        </p:spPr>
      </p:pic>
      <p:pic>
        <p:nvPicPr>
          <p:cNvPr id="19" name="Picture 2">
            <a:extLst>
              <a:ext uri="{FF2B5EF4-FFF2-40B4-BE49-F238E27FC236}">
                <a16:creationId xmlns:a16="http://schemas.microsoft.com/office/drawing/2014/main" id="{22A1D8F1-7964-4573-A2C1-2EF24B87966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926286" y="3529209"/>
            <a:ext cx="2543628" cy="243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32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P AoR Color Theme ">
  <a:themeElements>
    <a:clrScheme name="Custom 3">
      <a:dk1>
        <a:srgbClr val="262626"/>
      </a:dk1>
      <a:lt1>
        <a:srgbClr val="FFFFFF"/>
      </a:lt1>
      <a:dk2>
        <a:srgbClr val="5A5A50"/>
      </a:dk2>
      <a:lt2>
        <a:srgbClr val="D7E039"/>
      </a:lt2>
      <a:accent1>
        <a:srgbClr val="9FD5B5"/>
      </a:accent1>
      <a:accent2>
        <a:srgbClr val="86789C"/>
      </a:accent2>
      <a:accent3>
        <a:srgbClr val="95C651"/>
      </a:accent3>
      <a:accent4>
        <a:srgbClr val="3F9160"/>
      </a:accent4>
      <a:accent5>
        <a:srgbClr val="7458A2"/>
      </a:accent5>
      <a:accent6>
        <a:srgbClr val="C2CA20"/>
      </a:accent6>
      <a:hlink>
        <a:srgbClr val="7375AF"/>
      </a:hlink>
      <a:folHlink>
        <a:srgbClr val="800080"/>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1719</Words>
  <Application>Microsoft Office PowerPoint</Application>
  <PresentationFormat>Widescreen</PresentationFormat>
  <Paragraphs>224</Paragraphs>
  <Slides>27</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Calibri Light</vt:lpstr>
      <vt:lpstr>Courier New</vt:lpstr>
      <vt:lpstr>System Font Regular</vt:lpstr>
      <vt:lpstr>Wingdings</vt:lpstr>
      <vt:lpstr>CP AoR Color Theme </vt:lpstr>
      <vt:lpstr>Office Theme</vt:lpstr>
      <vt:lpstr>1_Office Theme</vt:lpstr>
      <vt:lpstr>Welcome to the workshop on Violence Prevention! </vt:lpstr>
      <vt:lpstr>PowerPoint Presentation</vt:lpstr>
      <vt:lpstr>Question</vt:lpstr>
      <vt:lpstr>PowerPoint Presentation</vt:lpstr>
      <vt:lpstr>Two Examples</vt:lpstr>
      <vt:lpstr>It is important…</vt:lpstr>
      <vt:lpstr>It is important…</vt:lpstr>
      <vt:lpstr>Systems Strengthening in the  Child Protection Minimum Standards: Pillar 3</vt:lpstr>
      <vt:lpstr>Standard 14:  Socio-ecological Approach to CP Programming</vt:lpstr>
      <vt:lpstr>INSPIRE versus CPMS</vt:lpstr>
      <vt:lpstr>Health Sector</vt:lpstr>
      <vt:lpstr>Justice</vt:lpstr>
      <vt:lpstr>Break-Out</vt:lpstr>
      <vt:lpstr>Social Services</vt:lpstr>
      <vt:lpstr>It is important…</vt:lpstr>
      <vt:lpstr>Child-friendly &amp; gender-sensitive</vt:lpstr>
      <vt:lpstr>It is important…</vt:lpstr>
      <vt:lpstr>It is important…</vt:lpstr>
      <vt:lpstr>It is important…</vt:lpstr>
      <vt:lpstr>It is important…</vt:lpstr>
      <vt:lpstr>INSPIRE Indicators</vt:lpstr>
      <vt:lpstr>PowerPoint Presentation</vt:lpstr>
      <vt:lpstr>Key takeaways</vt:lpstr>
      <vt:lpstr>Evalution</vt:lpstr>
      <vt:lpstr>Resources</vt:lpstr>
      <vt:lpstr>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 briefing  Child Protection, Funding &amp; Food Security</dc:title>
  <dc:creator>Petra Heusser</dc:creator>
  <cp:lastModifiedBy>Verena Bloch</cp:lastModifiedBy>
  <cp:revision>143</cp:revision>
  <dcterms:created xsi:type="dcterms:W3CDTF">2020-09-30T07:40:23Z</dcterms:created>
  <dcterms:modified xsi:type="dcterms:W3CDTF">2022-01-31T09:00:09Z</dcterms:modified>
</cp:coreProperties>
</file>