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2"/>
  </p:notesMasterIdLst>
  <p:handoutMasterIdLst>
    <p:handoutMasterId r:id="rId23"/>
  </p:handoutMasterIdLst>
  <p:sldIdLst>
    <p:sldId id="256" r:id="rId2"/>
    <p:sldId id="276" r:id="rId3"/>
    <p:sldId id="277" r:id="rId4"/>
    <p:sldId id="278" r:id="rId5"/>
    <p:sldId id="279" r:id="rId6"/>
    <p:sldId id="280" r:id="rId7"/>
    <p:sldId id="263" r:id="rId8"/>
    <p:sldId id="257" r:id="rId9"/>
    <p:sldId id="264" r:id="rId10"/>
    <p:sldId id="265" r:id="rId11"/>
    <p:sldId id="266" r:id="rId12"/>
    <p:sldId id="268" r:id="rId13"/>
    <p:sldId id="267" r:id="rId14"/>
    <p:sldId id="269" r:id="rId15"/>
    <p:sldId id="272" r:id="rId16"/>
    <p:sldId id="273" r:id="rId17"/>
    <p:sldId id="274" r:id="rId18"/>
    <p:sldId id="275" r:id="rId19"/>
    <p:sldId id="262"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6FFC7-84DB-47E7-899B-4CD1EED9B9B7}" v="4" dt="2020-08-25T15:01:08.990"/>
    <p1510:client id="{92CCBF8C-F298-417D-B7EC-F1FD3D80F178}" v="9" dt="2020-08-25T14:19:28.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85992" autoAdjust="0"/>
  </p:normalViewPr>
  <p:slideViewPr>
    <p:cSldViewPr snapToGrid="0" showGuides="1">
      <p:cViewPr varScale="1">
        <p:scale>
          <a:sx n="50" d="100"/>
          <a:sy n="50" d="100"/>
        </p:scale>
        <p:origin x="1230"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9549BE-2A4E-49EA-9513-167A6F04C0D5}" type="datetimeFigureOut">
              <a:rPr lang="en-US" smtClean="0"/>
              <a:t>12/7/2020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EE0A3-84F7-48E6-A2D5-C4DD568BFECB}" type="slidenum">
              <a:rPr lang="en-US" smtClean="0"/>
              <a:t>‹N°›</a:t>
            </a:fld>
            <a:endParaRPr lang="en-US"/>
          </a:p>
        </p:txBody>
      </p:sp>
    </p:spTree>
    <p:extLst>
      <p:ext uri="{BB962C8B-B14F-4D97-AF65-F5344CB8AC3E}">
        <p14:creationId xmlns:p14="http://schemas.microsoft.com/office/powerpoint/2010/main" val="3800577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EF86E-CCC1-4140-9848-4833C574F37F}"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4DD0B-38D5-418F-9105-059F4D57F5E0}" type="slidenum">
              <a:rPr lang="en-US" smtClean="0"/>
              <a:t>‹N°›</a:t>
            </a:fld>
            <a:endParaRPr lang="en-US"/>
          </a:p>
        </p:txBody>
      </p:sp>
    </p:spTree>
    <p:extLst>
      <p:ext uri="{BB962C8B-B14F-4D97-AF65-F5344CB8AC3E}">
        <p14:creationId xmlns:p14="http://schemas.microsoft.com/office/powerpoint/2010/main" val="225238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icef.org/media/68871/file/SPANISH-Framework-for-reopening-schools-20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unicef.org/lac/media/11191/file/Recomendaciones-de-limpieza-y-suministros.pdf" TargetMode="External"/><Relationship Id="rId4" Type="http://schemas.openxmlformats.org/officeDocument/2006/relationships/hyperlink" Target="https://apps.who.int/iris/bitstream/handle/10665/332107/WHO-2019-nCoV-Adjusting_PH_measures-Schools-2020.1-spa.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234DD0B-38D5-418F-9105-059F4D57F5E0}" type="slidenum">
              <a:rPr lang="en-US" smtClean="0"/>
              <a:t>1</a:t>
            </a:fld>
            <a:endParaRPr lang="en-US"/>
          </a:p>
        </p:txBody>
      </p:sp>
    </p:spTree>
    <p:extLst>
      <p:ext uri="{BB962C8B-B14F-4D97-AF65-F5344CB8AC3E}">
        <p14:creationId xmlns:p14="http://schemas.microsoft.com/office/powerpoint/2010/main" val="425025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10</a:t>
            </a:fld>
            <a:endParaRPr lang="en-US"/>
          </a:p>
        </p:txBody>
      </p:sp>
    </p:spTree>
    <p:extLst>
      <p:ext uri="{BB962C8B-B14F-4D97-AF65-F5344CB8AC3E}">
        <p14:creationId xmlns:p14="http://schemas.microsoft.com/office/powerpoint/2010/main" val="73052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11</a:t>
            </a:fld>
            <a:endParaRPr lang="en-US"/>
          </a:p>
        </p:txBody>
      </p:sp>
    </p:spTree>
    <p:extLst>
      <p:ext uri="{BB962C8B-B14F-4D97-AF65-F5344CB8AC3E}">
        <p14:creationId xmlns:p14="http://schemas.microsoft.com/office/powerpoint/2010/main" val="235752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a:p>
            <a:r>
              <a:rPr lang="en-GB" dirty="0"/>
              <a:t>- Focus on checklist: presenting key elements and signposting (provide example of one or two key actions) </a:t>
            </a:r>
          </a:p>
          <a:p>
            <a:r>
              <a:rPr lang="en-GB" dirty="0"/>
              <a:t>- Signposting technical annexes </a:t>
            </a:r>
          </a:p>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12</a:t>
            </a:fld>
            <a:endParaRPr lang="en-US"/>
          </a:p>
        </p:txBody>
      </p:sp>
    </p:spTree>
    <p:extLst>
      <p:ext uri="{BB962C8B-B14F-4D97-AF65-F5344CB8AC3E}">
        <p14:creationId xmlns:p14="http://schemas.microsoft.com/office/powerpoint/2010/main" val="2772705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Included</a:t>
            </a:r>
            <a:r>
              <a:rPr lang="en-GB" baseline="0" dirty="0"/>
              <a:t> bolded action points from the before schools reopen checklist and after schools reopen checklist</a:t>
            </a:r>
            <a:endParaRPr lang="en-GB" dirty="0"/>
          </a:p>
          <a:p>
            <a:endParaRPr lang="en-GB" dirty="0"/>
          </a:p>
          <a:p>
            <a:pPr marL="285750" indent="-285750">
              <a:buFont typeface="Arial" panose="020B0604020202020204" pitchFamily="34" charset="0"/>
              <a:buChar char="•"/>
            </a:pPr>
            <a:r>
              <a:rPr lang="en-GB" sz="1500" dirty="0">
                <a:latin typeface="Gill Sans Infant Std"/>
                <a:cs typeface="Gill Sans Infant Std"/>
              </a:rPr>
              <a:t>We know that the impact of COVID-19 on the protection of children is significant both in terms of increased risk of violence and abuse due to confinement at home but also due to the inaccessibility of local child protection mechanisms, including those in the school, to monitor, report and respond to concerns children have. </a:t>
            </a:r>
          </a:p>
          <a:p>
            <a:pPr marL="285750" indent="-285750">
              <a:buFont typeface="Arial" panose="020B0604020202020204" pitchFamily="34" charset="0"/>
              <a:buChar char="•"/>
            </a:pPr>
            <a:r>
              <a:rPr lang="en-GB" sz="1500" dirty="0">
                <a:latin typeface="Gill Sans Infant Std"/>
                <a:cs typeface="Gill Sans Infant Std"/>
              </a:rPr>
              <a:t>So the actions included in the Guide related to Child Protection focus on:</a:t>
            </a:r>
          </a:p>
          <a:p>
            <a:pPr marL="742950" lvl="1" indent="-285750">
              <a:buFont typeface="Arial" panose="020B0604020202020204" pitchFamily="34" charset="0"/>
              <a:buChar char="•"/>
            </a:pPr>
            <a:r>
              <a:rPr lang="en-GB" sz="1500" b="1" dirty="0">
                <a:latin typeface="Gill Sans Infant Std"/>
                <a:cs typeface="Gill Sans Infant Std"/>
              </a:rPr>
              <a:t>BEFORE schools re-open</a:t>
            </a:r>
            <a:r>
              <a:rPr lang="en-GB" sz="1500" dirty="0">
                <a:latin typeface="Gill Sans Infant Std"/>
                <a:cs typeface="Gill Sans Infant Std"/>
              </a:rPr>
              <a:t>:</a:t>
            </a:r>
          </a:p>
          <a:p>
            <a:pPr marL="1200150" lvl="2" indent="-285750">
              <a:buFont typeface="Arial" panose="020B0604020202020204" pitchFamily="34" charset="0"/>
              <a:buChar char="•"/>
            </a:pPr>
            <a:r>
              <a:rPr lang="en-GB" sz="1500" dirty="0">
                <a:latin typeface="Gill Sans Infant Std"/>
                <a:cs typeface="Gill Sans Infant Std"/>
              </a:rPr>
              <a:t>Adapting school-based reporting and referral mechanisms</a:t>
            </a:r>
          </a:p>
          <a:p>
            <a:pPr marL="1200150" lvl="2" indent="-285750">
              <a:buFont typeface="Arial" panose="020B0604020202020204" pitchFamily="34" charset="0"/>
              <a:buChar char="•"/>
            </a:pPr>
            <a:r>
              <a:rPr lang="en-GB" sz="1500" dirty="0">
                <a:latin typeface="Gill Sans Infant Std"/>
                <a:cs typeface="Gill Sans Infant Std"/>
              </a:rPr>
              <a:t>Ensuring continuity of referral to local child protection mechanisms and services</a:t>
            </a:r>
          </a:p>
          <a:p>
            <a:pPr marL="1200150" lvl="2" indent="-285750">
              <a:buFont typeface="Arial" panose="020B0604020202020204" pitchFamily="34" charset="0"/>
              <a:buChar char="•"/>
            </a:pPr>
            <a:r>
              <a:rPr lang="en-GB" sz="1500" dirty="0">
                <a:latin typeface="Gill Sans Infant Std"/>
                <a:cs typeface="Gill Sans Infant Std"/>
              </a:rPr>
              <a:t>Information and advice to children and school staff if they have concerns about a child / another child</a:t>
            </a:r>
          </a:p>
          <a:p>
            <a:pPr marL="1200150" lvl="2" indent="-285750">
              <a:buFont typeface="Arial" panose="020B0604020202020204" pitchFamily="34" charset="0"/>
              <a:buChar char="•"/>
            </a:pPr>
            <a:r>
              <a:rPr lang="en-GB" sz="1500" dirty="0">
                <a:latin typeface="Gill Sans Infant Std"/>
                <a:cs typeface="Gill Sans Infant Std"/>
              </a:rPr>
              <a:t>Facilitating coordination between education and child protection actors</a:t>
            </a:r>
          </a:p>
          <a:p>
            <a:pPr marL="742950" lvl="1" indent="-285750">
              <a:buFont typeface="Arial" panose="020B0604020202020204" pitchFamily="34" charset="0"/>
              <a:buChar char="•"/>
            </a:pPr>
            <a:r>
              <a:rPr lang="en-GB" sz="1500" b="1" dirty="0">
                <a:cs typeface="Calibri"/>
              </a:rPr>
              <a:t>AFTER schools re-open:</a:t>
            </a:r>
          </a:p>
          <a:p>
            <a:pPr marL="1200150" lvl="2" indent="-285750">
              <a:buFont typeface="Arial" panose="020B0604020202020204" pitchFamily="34" charset="0"/>
              <a:buChar char="•"/>
            </a:pPr>
            <a:r>
              <a:rPr lang="en-GB" sz="1500" dirty="0">
                <a:cs typeface="Calibri"/>
              </a:rPr>
              <a:t>Ensuring school-based reporting and referral mechanisms are functioning (revitalising them if they are not)</a:t>
            </a:r>
          </a:p>
          <a:p>
            <a:pPr marL="1200150" lvl="2" indent="-285750">
              <a:buFont typeface="Arial" panose="020B0604020202020204" pitchFamily="34" charset="0"/>
              <a:buChar char="•"/>
            </a:pPr>
            <a:r>
              <a:rPr lang="en-GB" sz="1500" dirty="0">
                <a:cs typeface="Calibri"/>
              </a:rPr>
              <a:t>Identifying children in need of support and/or referral</a:t>
            </a:r>
          </a:p>
          <a:p>
            <a:pPr marL="1200150" lvl="2" indent="-285750">
              <a:buFont typeface="Arial" panose="020B0604020202020204" pitchFamily="34" charset="0"/>
              <a:buChar char="•"/>
            </a:pPr>
            <a:r>
              <a:rPr lang="en-GB" sz="1500" dirty="0">
                <a:cs typeface="Calibri"/>
              </a:rPr>
              <a:t>Delivering age-appropriate, gender and inclusion-sensitive messaging to prevent violence, abuse, bullying (as a result of stigma, for example)</a:t>
            </a:r>
          </a:p>
          <a:p>
            <a:pPr marL="742950" lvl="1" indent="-285750">
              <a:buFont typeface="Arial" panose="020B0604020202020204" pitchFamily="34" charset="0"/>
              <a:buChar char="•"/>
            </a:pPr>
            <a:endParaRPr lang="en-GB" sz="1500" dirty="0">
              <a:cs typeface="Gill Sans Infant Std"/>
            </a:endParaRPr>
          </a:p>
          <a:p>
            <a:pPr lvl="1"/>
            <a:r>
              <a:rPr lang="en-GB" sz="1500" dirty="0">
                <a:cs typeface="Calibri"/>
              </a:rPr>
              <a:t>Additional note on </a:t>
            </a:r>
            <a:r>
              <a:rPr lang="en-GB" sz="1500" b="1" dirty="0">
                <a:cs typeface="Calibri"/>
              </a:rPr>
              <a:t>Technical Annex 3 </a:t>
            </a:r>
            <a:r>
              <a:rPr lang="en-GB" sz="1500" dirty="0">
                <a:cs typeface="Calibri"/>
              </a:rPr>
              <a:t>– </a:t>
            </a:r>
            <a:r>
              <a:rPr lang="en-GB" sz="1500" b="1" dirty="0">
                <a:cs typeface="Calibri"/>
              </a:rPr>
              <a:t>Enable teachers in the transition back to school-</a:t>
            </a:r>
            <a:r>
              <a:rPr lang="en-GB" sz="1500" dirty="0">
                <a:cs typeface="Calibri"/>
              </a:rPr>
              <a:t> includes some specific guidance for teachers on identifying and reporting protection concerns – links to TPD module which focuses on psychological first aid, violence prevention and response.</a:t>
            </a:r>
          </a:p>
          <a:p>
            <a:pPr lvl="1"/>
            <a:endParaRPr lang="en-GB" sz="1500" dirty="0">
              <a:cs typeface="Gill Sans Infant Std"/>
            </a:endParaRPr>
          </a:p>
          <a:p>
            <a:pPr lvl="1"/>
            <a:r>
              <a:rPr lang="en-GB" sz="1500" dirty="0">
                <a:cs typeface="Calibri"/>
              </a:rPr>
              <a:t>Additional note on </a:t>
            </a:r>
            <a:r>
              <a:rPr lang="en-GB" sz="1500" b="1" dirty="0">
                <a:cs typeface="Calibri"/>
              </a:rPr>
              <a:t>Technical Annex 5 – Participatory Education and Protection Continuity Planning </a:t>
            </a:r>
            <a:r>
              <a:rPr lang="en-GB" sz="1500" dirty="0">
                <a:cs typeface="Calibri"/>
              </a:rPr>
              <a:t>–task presents a unique opportunity to re-visit protection risks, pre and post-COVID-19 and reassess school plans</a:t>
            </a:r>
            <a:endParaRPr lang="en-GB" sz="1500" dirty="0">
              <a:latin typeface="Gill Sans Infant Std"/>
              <a:cs typeface="Calibri"/>
            </a:endParaRPr>
          </a:p>
          <a:p>
            <a:endParaRPr lang="en-GB" dirty="0"/>
          </a:p>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13</a:t>
            </a:fld>
            <a:endParaRPr lang="en-US"/>
          </a:p>
        </p:txBody>
      </p:sp>
    </p:spTree>
    <p:extLst>
      <p:ext uri="{BB962C8B-B14F-4D97-AF65-F5344CB8AC3E}">
        <p14:creationId xmlns:p14="http://schemas.microsoft.com/office/powerpoint/2010/main" val="2366310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17</a:t>
            </a:fld>
            <a:endParaRPr lang="en-US"/>
          </a:p>
        </p:txBody>
      </p:sp>
    </p:spTree>
    <p:extLst>
      <p:ext uri="{BB962C8B-B14F-4D97-AF65-F5344CB8AC3E}">
        <p14:creationId xmlns:p14="http://schemas.microsoft.com/office/powerpoint/2010/main" val="365321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18</a:t>
            </a:fld>
            <a:endParaRPr lang="en-US"/>
          </a:p>
        </p:txBody>
      </p:sp>
    </p:spTree>
    <p:extLst>
      <p:ext uri="{BB962C8B-B14F-4D97-AF65-F5344CB8AC3E}">
        <p14:creationId xmlns:p14="http://schemas.microsoft.com/office/powerpoint/2010/main" val="75242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30 segundos</a:t>
            </a:r>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2</a:t>
            </a:fld>
            <a:endParaRPr lang="en-US"/>
          </a:p>
        </p:txBody>
      </p:sp>
    </p:spTree>
    <p:extLst>
      <p:ext uri="{BB962C8B-B14F-4D97-AF65-F5344CB8AC3E}">
        <p14:creationId xmlns:p14="http://schemas.microsoft.com/office/powerpoint/2010/main" val="145605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( 3 min)</a:t>
            </a:r>
          </a:p>
          <a:p>
            <a:r>
              <a:rPr lang="es-ES" sz="1200" b="1" kern="1200" dirty="0">
                <a:solidFill>
                  <a:schemeClr val="tx1"/>
                </a:solidFill>
                <a:effectLst/>
                <a:latin typeface="+mn-lt"/>
                <a:ea typeface="+mn-ea"/>
                <a:cs typeface="+mn-cs"/>
              </a:rPr>
              <a:t>La Integración</a:t>
            </a:r>
            <a:r>
              <a:rPr lang="es-ES" sz="1200" kern="1200" dirty="0">
                <a:solidFill>
                  <a:schemeClr val="tx1"/>
                </a:solidFill>
                <a:effectLst/>
                <a:latin typeface="+mn-lt"/>
                <a:ea typeface="+mn-ea"/>
                <a:cs typeface="+mn-cs"/>
              </a:rPr>
              <a:t>:  el Regreso Seguro a la Escuela deber ser una prioridad compartida en todos los programas, operaciones, técnicas, promoción; COVID19 ha resaltado cuán verdaderamente interconectados están nuestros sectores, y esta es una oportunidad para trabajar de manera más eficiente y lograr un mayor impacto para los niños si trabajamos juntos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err="1">
                <a:solidFill>
                  <a:schemeClr val="tx1"/>
                </a:solidFill>
                <a:effectLst/>
                <a:latin typeface="+mn-lt"/>
                <a:ea typeface="+mn-ea"/>
                <a:cs typeface="+mn-cs"/>
              </a:rPr>
              <a:t>Guiía</a:t>
            </a:r>
            <a:r>
              <a:rPr lang="es-ES" sz="1200" kern="1200" dirty="0">
                <a:solidFill>
                  <a:schemeClr val="tx1"/>
                </a:solidFill>
                <a:effectLst/>
                <a:latin typeface="+mn-lt"/>
                <a:ea typeface="+mn-ea"/>
                <a:cs typeface="+mn-cs"/>
              </a:rPr>
              <a:t> de Orientación de Regreso Seguro a la Escuela se basa en el Marco de las Naciones Unidas para la reapertura de escuelas basado en los estándares mínimos de INEE y Protección Infantil reflejar las pautas dadas en el Manual de Esfera, las Consideraciones para las medidas de salud pública relacionadas con la escuela en el contexto de COVID-19 (OMS) y la Guía para la Prevención y Control de COVID-19 en las escuelas (FICR, UNICEF, OMS)</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Marco para la </a:t>
            </a:r>
            <a:r>
              <a:rPr lang="en-US" sz="1200" kern="1200" dirty="0" err="1">
                <a:solidFill>
                  <a:schemeClr val="tx1"/>
                </a:solidFill>
                <a:effectLst/>
                <a:latin typeface="+mn-lt"/>
                <a:ea typeface="+mn-ea"/>
                <a:cs typeface="+mn-cs"/>
              </a:rPr>
              <a:t>reapertura</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escuelas</a:t>
            </a:r>
            <a:endParaRPr lang="en-US" sz="18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https://www.unicef.org/media/68871/file/SPANISH-Framework-for-reopening-schools-2020.pdf</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El cierre de las escuelas a nivel mundial en respuesta a la pandemia de COVID-19</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plantea un riesgo sin precedentes para la educación, la protección y el bienestar</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de la niñez. El Secretario General de las Naciones Unidas, António </a:t>
            </a:r>
            <a:r>
              <a:rPr lang="es-ES_tradnl" sz="1200" kern="1200" dirty="0" err="1">
                <a:solidFill>
                  <a:schemeClr val="tx1"/>
                </a:solidFill>
                <a:effectLst/>
                <a:latin typeface="+mn-lt"/>
                <a:ea typeface="+mn-ea"/>
                <a:cs typeface="+mn-cs"/>
              </a:rPr>
              <a:t>Guterres</a:t>
            </a:r>
            <a:r>
              <a:rPr lang="es-ES_tradnl" sz="1200" kern="1200" dirty="0">
                <a:solidFill>
                  <a:schemeClr val="tx1"/>
                </a:solidFill>
                <a:effectLst/>
                <a:latin typeface="+mn-lt"/>
                <a:ea typeface="+mn-ea"/>
                <a:cs typeface="+mn-cs"/>
              </a:rPr>
              <a:t>, instó</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recientemente a los gobiernos y a los donantes a priorizar la educación para todos los niños, entre ellos los más marginados. Asimismo, se estableció la Coalición Mundial para la Educación con el objeto de facilitar la reapertura de las escuelas y apoyar a los gobiernos en el fortalecimiento del aprendizaje a distancia.</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Consideraciones para las medidas de salud pública relativas a las escuelas en</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el contexto de la COVID-19 (OMS)</a:t>
            </a:r>
            <a:endParaRPr lang="en-US" sz="1200" kern="1200" dirty="0">
              <a:solidFill>
                <a:schemeClr val="tx1"/>
              </a:solidFill>
              <a:effectLst/>
              <a:latin typeface="+mn-lt"/>
              <a:ea typeface="+mn-ea"/>
              <a:cs typeface="+mn-cs"/>
            </a:endParaRPr>
          </a:p>
          <a:p>
            <a:r>
              <a:rPr lang="es-ES_tradnl" sz="1200" u="sng" kern="1200" dirty="0">
                <a:solidFill>
                  <a:schemeClr val="tx1"/>
                </a:solidFill>
                <a:effectLst/>
                <a:latin typeface="+mn-lt"/>
                <a:ea typeface="+mn-ea"/>
                <a:cs typeface="+mn-cs"/>
                <a:hlinkClick r:id="rId4"/>
              </a:rPr>
              <a:t>https://apps.who.int/iris/bitstream/handle/10665/332107/WHO-2019-nCoV-Adjusting_PH_measures-Schools-2020.1-spa.pdf</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Anexo del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relativas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ajustes</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medidas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salud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pública</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sociales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contexto</a:t>
            </a:r>
            <a:r>
              <a:rPr lang="en-US" sz="1200" kern="1200" dirty="0">
                <a:solidFill>
                  <a:schemeClr val="tx1"/>
                </a:solidFill>
                <a:effectLst/>
                <a:latin typeface="+mn-lt"/>
                <a:ea typeface="+mn-ea"/>
                <a:cs typeface="+mn-cs"/>
              </a:rPr>
              <a:t> de la COVID-19 10 de mayo de 2020</a:t>
            </a:r>
            <a:endParaRPr lang="en-US" sz="18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Orientación para la prevención y el control de COVID-19 en las escuelas  (Mayo 2020-UNICEF con apoyo de OMS</a:t>
            </a:r>
            <a:r>
              <a:rPr lang="es-ES" sz="100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La </a:t>
            </a:r>
            <a:r>
              <a:rPr lang="en-US" sz="1100" kern="1200" dirty="0" err="1">
                <a:solidFill>
                  <a:schemeClr val="tx1"/>
                </a:solidFill>
                <a:effectLst/>
                <a:latin typeface="+mn-lt"/>
                <a:ea typeface="+mn-ea"/>
                <a:cs typeface="+mn-cs"/>
              </a:rPr>
              <a:t>Federación</a:t>
            </a:r>
            <a:r>
              <a:rPr lang="en-US" sz="1100" kern="1200" dirty="0">
                <a:solidFill>
                  <a:schemeClr val="tx1"/>
                </a:solidFill>
                <a:effectLst/>
                <a:latin typeface="+mn-lt"/>
                <a:ea typeface="+mn-ea"/>
                <a:cs typeface="+mn-cs"/>
              </a:rPr>
              <a:t> </a:t>
            </a:r>
            <a:r>
              <a:rPr lang="en-US" sz="1100" kern="1200" dirty="0" err="1">
                <a:solidFill>
                  <a:schemeClr val="tx1"/>
                </a:solidFill>
                <a:effectLst/>
                <a:latin typeface="+mn-lt"/>
                <a:ea typeface="+mn-ea"/>
                <a:cs typeface="+mn-cs"/>
              </a:rPr>
              <a:t>Internacional</a:t>
            </a:r>
            <a:r>
              <a:rPr lang="en-US" sz="1100" kern="1200" dirty="0">
                <a:solidFill>
                  <a:schemeClr val="tx1"/>
                </a:solidFill>
                <a:effectLst/>
                <a:latin typeface="+mn-lt"/>
                <a:ea typeface="+mn-ea"/>
                <a:cs typeface="+mn-cs"/>
              </a:rPr>
              <a:t> De </a:t>
            </a:r>
            <a:r>
              <a:rPr lang="en-US" sz="1100" kern="1200" dirty="0" err="1">
                <a:solidFill>
                  <a:schemeClr val="tx1"/>
                </a:solidFill>
                <a:effectLst/>
                <a:latin typeface="+mn-lt"/>
                <a:ea typeface="+mn-ea"/>
                <a:cs typeface="+mn-cs"/>
              </a:rPr>
              <a:t>Sociedades</a:t>
            </a:r>
            <a:r>
              <a:rPr lang="en-US" sz="1100" kern="1200" dirty="0">
                <a:solidFill>
                  <a:schemeClr val="tx1"/>
                </a:solidFill>
                <a:effectLst/>
                <a:latin typeface="+mn-lt"/>
                <a:ea typeface="+mn-ea"/>
                <a:cs typeface="+mn-cs"/>
              </a:rPr>
              <a:t> De La Cruz </a:t>
            </a:r>
            <a:r>
              <a:rPr lang="en-US" sz="1100" kern="1200" dirty="0" err="1">
                <a:solidFill>
                  <a:schemeClr val="tx1"/>
                </a:solidFill>
                <a:effectLst/>
                <a:latin typeface="+mn-lt"/>
                <a:ea typeface="+mn-ea"/>
                <a:cs typeface="+mn-cs"/>
              </a:rPr>
              <a:t>Roja</a:t>
            </a:r>
            <a:r>
              <a:rPr lang="en-US" sz="1100" kern="1200" dirty="0">
                <a:solidFill>
                  <a:schemeClr val="tx1"/>
                </a:solidFill>
                <a:effectLst/>
                <a:latin typeface="+mn-lt"/>
                <a:ea typeface="+mn-ea"/>
                <a:cs typeface="+mn-cs"/>
              </a:rPr>
              <a:t> Y De La Media Luna </a:t>
            </a:r>
            <a:r>
              <a:rPr lang="en-US" sz="1100" kern="1200" dirty="0" err="1">
                <a:solidFill>
                  <a:schemeClr val="tx1"/>
                </a:solidFill>
                <a:effectLst/>
                <a:latin typeface="+mn-lt"/>
                <a:ea typeface="+mn-ea"/>
                <a:cs typeface="+mn-cs"/>
              </a:rPr>
              <a:t>Roja</a:t>
            </a:r>
            <a:r>
              <a:rPr lang="en-US" sz="11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https://www.unicef.org/lac/media/11191/file/Recomendaciones-de-limpieza-y-suministros.pdf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s-ES_trad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Guía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Mensajes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Acciones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Importantes</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Prevención</a:t>
            </a:r>
            <a:r>
              <a:rPr lang="en-US" sz="1200" kern="1200" dirty="0">
                <a:solidFill>
                  <a:schemeClr val="tx1"/>
                </a:solidFill>
                <a:effectLst/>
                <a:latin typeface="+mn-lt"/>
                <a:ea typeface="+mn-ea"/>
                <a:cs typeface="+mn-cs"/>
              </a:rPr>
              <a:t> y el Control del COVID-19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las Escuela,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con un conjunto de </a:t>
            </a:r>
            <a:r>
              <a:rPr lang="en-US" sz="1200" kern="1200" dirty="0" err="1">
                <a:solidFill>
                  <a:schemeClr val="tx1"/>
                </a:solidFill>
                <a:effectLst/>
                <a:latin typeface="+mn-lt"/>
                <a:ea typeface="+mn-ea"/>
                <a:cs typeface="+mn-cs"/>
              </a:rPr>
              <a:t>materiales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suplementarios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profundizan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orientaciones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prácticas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acerca</a:t>
            </a:r>
            <a:r>
              <a:rPr lang="en-US" sz="1200" kern="1200" dirty="0">
                <a:solidFill>
                  <a:schemeClr val="tx1"/>
                </a:solidFill>
                <a:effectLst/>
                <a:latin typeface="+mn-lt"/>
                <a:ea typeface="+mn-ea"/>
                <a:cs typeface="+mn-cs"/>
              </a:rPr>
              <a:t> de:</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Recomendaciones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limpieza</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suministros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a:t>
            </a:r>
            <a:r>
              <a:rPr lang="en-US" sz="1200" kern="1200" dirty="0" err="1">
                <a:solidFill>
                  <a:schemeClr val="tx1"/>
                </a:solidFill>
                <a:effectLst/>
                <a:latin typeface="+mn-lt"/>
                <a:ea typeface="+mn-ea"/>
                <a:cs typeface="+mn-cs"/>
              </a:rPr>
              <a:t>Contextualización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difusión</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implementación</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a:t>
            </a:r>
            <a:r>
              <a:rPr lang="en-US" sz="1200" kern="1200" dirty="0" err="1">
                <a:solidFill>
                  <a:schemeClr val="tx1"/>
                </a:solidFill>
                <a:effectLst/>
                <a:latin typeface="+mn-lt"/>
                <a:ea typeface="+mn-ea"/>
                <a:cs typeface="+mn-cs"/>
              </a:rPr>
              <a:t>Salud</a:t>
            </a:r>
            <a:r>
              <a:rPr lang="en-US" sz="1200" kern="1200" dirty="0">
                <a:solidFill>
                  <a:schemeClr val="tx1"/>
                </a:solidFill>
                <a:effectLst/>
                <a:latin typeface="+mn-lt"/>
                <a:ea typeface="+mn-ea"/>
                <a:cs typeface="+mn-cs"/>
              </a:rPr>
              <a:t> mental y </a:t>
            </a:r>
            <a:r>
              <a:rPr lang="en-US" sz="1200" kern="1200" dirty="0" err="1">
                <a:solidFill>
                  <a:schemeClr val="tx1"/>
                </a:solidFill>
                <a:effectLst/>
                <a:latin typeface="+mn-lt"/>
                <a:ea typeface="+mn-ea"/>
                <a:cs typeface="+mn-cs"/>
              </a:rPr>
              <a:t>apoyo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psicosocial</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a:t>
            </a:r>
            <a:r>
              <a:rPr lang="en-US" sz="1200" kern="1200" dirty="0" err="1">
                <a:solidFill>
                  <a:schemeClr val="tx1"/>
                </a:solidFill>
                <a:effectLst/>
                <a:latin typeface="+mn-lt"/>
                <a:ea typeface="+mn-ea"/>
                <a:cs typeface="+mn-cs"/>
              </a:rPr>
              <a:t>Materiales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amigables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niños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niñas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adolescentes</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 </a:t>
            </a:r>
            <a:r>
              <a:rPr lang="en-US" sz="1200" kern="1200" dirty="0" err="1">
                <a:solidFill>
                  <a:schemeClr val="tx1"/>
                </a:solidFill>
                <a:effectLst/>
                <a:latin typeface="+mn-lt"/>
                <a:ea typeface="+mn-ea"/>
                <a:cs typeface="+mn-cs"/>
              </a:rPr>
              <a:t>Protección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niños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niñas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adolescentes</a:t>
            </a:r>
            <a:r>
              <a:rPr lang="en-US" sz="1200" kern="1200" dirty="0">
                <a:solidFill>
                  <a:schemeClr val="tx1"/>
                </a:solidFill>
                <a:effectLst/>
                <a:latin typeface="+mn-lt"/>
                <a:ea typeface="+mn-ea"/>
                <a:cs typeface="+mn-cs"/>
              </a:rPr>
              <a:t> dentro y </a:t>
            </a:r>
            <a:r>
              <a:rPr lang="en-US" sz="1200" kern="1200" dirty="0" err="1">
                <a:solidFill>
                  <a:schemeClr val="tx1"/>
                </a:solidFill>
                <a:effectLst/>
                <a:latin typeface="+mn-lt"/>
                <a:ea typeface="+mn-ea"/>
                <a:cs typeface="+mn-cs"/>
              </a:rPr>
              <a:t>fuera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escuela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contexto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pandemia</a:t>
            </a:r>
            <a:r>
              <a:rPr lang="en-US" sz="1200" kern="1200" dirty="0">
                <a:solidFill>
                  <a:schemeClr val="tx1"/>
                </a:solidFill>
                <a:effectLst/>
                <a:latin typeface="+mn-lt"/>
                <a:ea typeface="+mn-ea"/>
                <a:cs typeface="+mn-cs"/>
              </a:rPr>
              <a:t> por COVID-19</a:t>
            </a:r>
            <a:endParaRPr lang="en-US" sz="1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 Educación </a:t>
            </a:r>
            <a:r>
              <a:rPr lang="en-US" sz="1200" kern="1200" dirty="0" err="1">
                <a:solidFill>
                  <a:schemeClr val="tx1"/>
                </a:solidFill>
                <a:effectLst/>
                <a:latin typeface="+mn-lt"/>
                <a:ea typeface="+mn-ea"/>
                <a:cs typeface="+mn-cs"/>
              </a:rPr>
              <a:t>acelerada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respuesta</a:t>
            </a:r>
            <a:r>
              <a:rPr lang="en-US" sz="1200" kern="1200" dirty="0">
                <a:solidFill>
                  <a:schemeClr val="tx1"/>
                </a:solidFill>
                <a:effectLst/>
                <a:latin typeface="+mn-lt"/>
                <a:ea typeface="+mn-ea"/>
                <a:cs typeface="+mn-cs"/>
              </a:rPr>
              <a:t> al COVID-19</a:t>
            </a:r>
            <a:endParaRPr lang="en-US" sz="10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742950" lvl="1" indent="-285750">
              <a:spcAft>
                <a:spcPts val="1000"/>
              </a:spcAft>
              <a:buFont typeface="Arial" panose="020B0604020202020204" pitchFamily="34" charset="0"/>
              <a:buChar char="•"/>
            </a:pPr>
            <a:endParaRPr lang="en-US" i="1" dirty="0">
              <a:solidFill>
                <a:srgbClr val="FF0000"/>
              </a:solidFill>
            </a:endParaRPr>
          </a:p>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3</a:t>
            </a:fld>
            <a:endParaRPr lang="en-US"/>
          </a:p>
        </p:txBody>
      </p:sp>
    </p:spTree>
    <p:extLst>
      <p:ext uri="{BB962C8B-B14F-4D97-AF65-F5344CB8AC3E}">
        <p14:creationId xmlns:p14="http://schemas.microsoft.com/office/powerpoint/2010/main" val="234204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(1min)</a:t>
            </a:r>
          </a:p>
          <a:p>
            <a:pPr marL="457200" lvl="1" indent="0">
              <a:spcAft>
                <a:spcPts val="1000"/>
              </a:spcAft>
              <a:buFont typeface="Arial" panose="020B0604020202020204" pitchFamily="34" charset="0"/>
              <a:buNone/>
            </a:pPr>
            <a:endParaRPr lang="en-US" i="1" dirty="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Calidad técnica ---</a:t>
            </a:r>
            <a:r>
              <a:rPr lang="es-ES_tradnl" sz="1200" kern="1200" dirty="0">
                <a:solidFill>
                  <a:schemeClr val="tx1"/>
                </a:solidFill>
                <a:effectLst/>
                <a:latin typeface="+mn-lt"/>
                <a:ea typeface="+mn-ea"/>
                <a:cs typeface="+mn-cs"/>
              </a:rPr>
              <a:t> Esta guía ha sido escrita basándose en nuestras mejores prácticas y experiencias de respuestas anteriores como la crisis del Ébola. Al construir sobre la experiencia y la evidencia, podemos hacer que la experiencia de regreso a la escuela COVID19 sea mucho más fluida y segura para los niños de todo el mundo.</a:t>
            </a:r>
            <a:endParaRPr lang="en-US" sz="1200" kern="1200" dirty="0">
              <a:solidFill>
                <a:schemeClr val="tx1"/>
              </a:solidFill>
              <a:effectLst/>
              <a:latin typeface="+mn-lt"/>
              <a:ea typeface="+mn-ea"/>
              <a:cs typeface="+mn-cs"/>
            </a:endParaRPr>
          </a:p>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4</a:t>
            </a:fld>
            <a:endParaRPr lang="en-US"/>
          </a:p>
        </p:txBody>
      </p:sp>
    </p:spTree>
    <p:extLst>
      <p:ext uri="{BB962C8B-B14F-4D97-AF65-F5344CB8AC3E}">
        <p14:creationId xmlns:p14="http://schemas.microsoft.com/office/powerpoint/2010/main" val="306144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(1min)</a:t>
            </a:r>
            <a:endParaRPr lang="en-US" i="1" dirty="0">
              <a:solidFill>
                <a:srgbClr val="FF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Reconstruir mejor:</a:t>
            </a:r>
            <a:r>
              <a:rPr lang="es-ES_tradnl" sz="1200" kern="1200" dirty="0">
                <a:solidFill>
                  <a:schemeClr val="tx1"/>
                </a:solidFill>
                <a:effectLst/>
                <a:latin typeface="+mn-lt"/>
                <a:ea typeface="+mn-ea"/>
                <a:cs typeface="+mn-cs"/>
              </a:rPr>
              <a:t> ¡COVID19 nos sorprendió! Este es un cambio para obtener los cimientos correctos para la próxima emergencia, ya sea una pandemia de salud u otro peligro como un ciclón o un estallido de conflicto.</a:t>
            </a:r>
            <a:endParaRPr lang="en-US" sz="1200" kern="1200" dirty="0">
              <a:solidFill>
                <a:schemeClr val="tx1"/>
              </a:solidFill>
              <a:effectLst/>
              <a:latin typeface="+mn-lt"/>
              <a:ea typeface="+mn-ea"/>
              <a:cs typeface="+mn-cs"/>
            </a:endParaRPr>
          </a:p>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5</a:t>
            </a:fld>
            <a:endParaRPr lang="en-US"/>
          </a:p>
        </p:txBody>
      </p:sp>
    </p:spTree>
    <p:extLst>
      <p:ext uri="{BB962C8B-B14F-4D97-AF65-F5344CB8AC3E}">
        <p14:creationId xmlns:p14="http://schemas.microsoft.com/office/powerpoint/2010/main" val="795871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dirty="0"/>
              <a:t> (5 MIN)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40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1" dirty="0"/>
              <a:t>Un enfoque integrado: </a:t>
            </a:r>
            <a:r>
              <a:rPr lang="es-ES" dirty="0"/>
              <a:t>COVID-19 tiene un impacto multifacético en los derechos de los niños, que afecta a la educación, la protección, el MHPSS, la salud, la nutrición y más. A medida que las escuelas se preparan para la reapertura, un enfoque coordinado e integrado es fundamental para abordar las necesidades holísticas de los niños.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1" dirty="0"/>
              <a:t>Participación de niños y jóvenes: </a:t>
            </a:r>
            <a:r>
              <a:rPr lang="es-ES" dirty="0"/>
              <a:t>Los niños tienen derecho a ser escuchados en los procesos que les afectan y deben ser considerados actores de pleno derecho en la toma de decisiones. La participación de los niños debe ser inclusiva y accesible para todos los niños. Los jóvenes pueden desempeñar un papel fundamental en la movilización de la comunidad y en la difusión de información precisa.</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1" dirty="0"/>
              <a:t>Género, inclusión y accesibilidad: </a:t>
            </a:r>
            <a:r>
              <a:rPr lang="es-ES" dirty="0"/>
              <a:t>Los niños pueden enfrentarse a obstáculos o tener necesidades diferentes al volver a la escuela debido a la edad, el género, la discapacidad, el origen étnico, la condición de refugiado o de solicitante de asilo, la situación socioeconómica u otros factores. Todos los esfuerzos que se realicen durante la reapertura de las escuelas deben ser inclusivos y accesibles para todos los niños. Se trata de una oportunidad única de llevar a todos los niños a la escuela, tanto a los que regresan como a los que ya no lo hacen.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1" dirty="0"/>
              <a:t>Toda la comunidad escolar: </a:t>
            </a:r>
            <a:r>
              <a:rPr lang="es-ES" dirty="0"/>
              <a:t>Involucrar a toda la comunidad escolar -incluyendo niños, cuidadores, maestros, administración escolar, comunidad y gobierno local- de una manera inclusiva y accesible en todas las etapas del proceso de reapertura de la escuela.</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1" dirty="0"/>
              <a:t>Fortalecer sobre las estructuras existentes: </a:t>
            </a:r>
            <a:r>
              <a:rPr lang="es-ES" dirty="0"/>
              <a:t>Las comunidades escolares deberían aprovechar sus numerosas capacidades existentes durante el proceso de reapertura de las escuelas. Puede tratarse de clubes infantiles, consejos estudiantiles, asociaciones de padres y maestros, grupos dirigidos por jóvenes, comités de protección de la infancia o redes familiares.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ES" b="1" dirty="0"/>
              <a:t>Recuperar la resiliencia: </a:t>
            </a:r>
            <a:r>
              <a:rPr lang="es-ES" dirty="0"/>
              <a:t>El proceso de reapertura de las escuelas ofrece la oportunidad de fortalecer los sistemas existentes de educación, salud, protección y preparación para los desastres, haciéndolos más accesibles, inclusivos, participativos y protectores. Aplicando las lecciones aprendidas de COVID-19, los gobiernos y las comunidades escolares en su conjunto pueden prepararse mejor y reducir los riesgos de futuras crisis relacionadas con la salud, los peligros naturales y cotidianos, la violencia y los conflictos.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234DD0B-38D5-418F-9105-059F4D57F5E0}" type="slidenum">
              <a:rPr lang="en-US" smtClean="0"/>
              <a:t>6</a:t>
            </a:fld>
            <a:endParaRPr lang="en-US"/>
          </a:p>
        </p:txBody>
      </p:sp>
    </p:spTree>
    <p:extLst>
      <p:ext uri="{BB962C8B-B14F-4D97-AF65-F5344CB8AC3E}">
        <p14:creationId xmlns:p14="http://schemas.microsoft.com/office/powerpoint/2010/main" val="24058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indent="0" rtl="0" fontAlgn="base">
              <a:buFont typeface="Arial" panose="020B0604020202020204" pitchFamily="34" charset="0"/>
              <a:buNone/>
            </a:pPr>
            <a:r>
              <a:rPr lang="en-GB" sz="1200" b="1" kern="1200" baseline="0" dirty="0">
                <a:solidFill>
                  <a:schemeClr val="tx1"/>
                </a:solidFill>
                <a:effectLst/>
                <a:latin typeface="+mn-lt"/>
                <a:ea typeface="+mn-ea"/>
                <a:cs typeface="+mn-cs"/>
              </a:rPr>
              <a:t>(1 min) </a:t>
            </a:r>
            <a:r>
              <a:rPr lang="en-GB" sz="1200" kern="1200" dirty="0">
                <a:solidFill>
                  <a:schemeClr val="tx1"/>
                </a:solidFill>
                <a:effectLst/>
                <a:latin typeface="+mn-lt"/>
                <a:ea typeface="+mn-ea"/>
                <a:cs typeface="+mn-cs"/>
              </a:rPr>
              <a:t>Highlight the value of the guide being an interagency piece and how this changes how SC colleagues can use the guide </a:t>
            </a:r>
            <a:endParaRPr lang="en-GB" b="1" dirty="0"/>
          </a:p>
          <a:p>
            <a:pPr marL="0" indent="0" rtl="0" fontAlgn="base">
              <a:buFont typeface="Arial" panose="020B0604020202020204" pitchFamily="34" charset="0"/>
              <a:buNone/>
            </a:pPr>
            <a:endParaRPr lang="en-GB" b="1" dirty="0"/>
          </a:p>
          <a:p>
            <a:pPr marL="171450" indent="-171450" rtl="0" fontAlgn="base">
              <a:buFont typeface="Arial" panose="020B0604020202020204" pitchFamily="34" charset="0"/>
              <a:buChar char="•"/>
            </a:pPr>
            <a:r>
              <a:rPr lang="en-GB" dirty="0"/>
              <a:t>The guide aims to be a user-friendly, practitioner-focused tool that outlines the key steps needed for a coordinated, inclusive, all-hazards approach to school reopening and links to further guidance where appropriate. </a:t>
            </a:r>
          </a:p>
          <a:p>
            <a:pPr rtl="0" fontAlgn="base"/>
            <a:endParaRPr lang="en-GB" dirty="0"/>
          </a:p>
          <a:p>
            <a:pPr marL="171450" indent="-171450" rtl="0" fontAlgn="base">
              <a:buFont typeface="Arial" panose="020B0604020202020204" pitchFamily="34" charset="0"/>
              <a:buChar char="•"/>
            </a:pPr>
            <a:r>
              <a:rPr lang="en-GB" dirty="0"/>
              <a:t>Coordination teams (such as Child Protection Area of Responsibility, Education Cluster, EiE Working Group Coordinators, Refugee Education Groups or Local Education Groups) are encouraged to share this document and reference this guidance as coordinated school reopening strategies are developed and operationalized.</a:t>
            </a:r>
          </a:p>
          <a:p>
            <a:pPr marL="171450" indent="-171450" rtl="0" fontAlgn="base">
              <a:buFont typeface="Arial" panose="020B0604020202020204" pitchFamily="34" charset="0"/>
              <a:buChar char="•"/>
            </a:pPr>
            <a:endParaRPr lang="en-GB" dirty="0"/>
          </a:p>
          <a:p>
            <a:pPr marL="171450" indent="-171450" rtl="0" fontAlgn="base">
              <a:buFont typeface="Arial" panose="020B0604020202020204" pitchFamily="34" charset="0"/>
              <a:buChar char="•"/>
            </a:pPr>
            <a:r>
              <a:rPr lang="en-GB" dirty="0"/>
              <a:t>Highlight</a:t>
            </a:r>
            <a:r>
              <a:rPr lang="en-GB" baseline="0" dirty="0"/>
              <a:t> b</a:t>
            </a:r>
            <a:r>
              <a:rPr lang="en-GB" dirty="0"/>
              <a:t>ased on existing guidance/UN</a:t>
            </a:r>
            <a:r>
              <a:rPr lang="en-GB" baseline="0" dirty="0"/>
              <a:t> framework etc. </a:t>
            </a:r>
            <a:endParaRPr lang="en-GB" dirty="0"/>
          </a:p>
          <a:p>
            <a:endParaRPr lang="en-US" dirty="0"/>
          </a:p>
        </p:txBody>
      </p:sp>
      <p:sp>
        <p:nvSpPr>
          <p:cNvPr id="4" name="Slide Number Placeholder 3"/>
          <p:cNvSpPr>
            <a:spLocks noGrp="1"/>
          </p:cNvSpPr>
          <p:nvPr>
            <p:ph type="sldNum" sz="quarter" idx="10"/>
          </p:nvPr>
        </p:nvSpPr>
        <p:spPr/>
        <p:txBody>
          <a:bodyPr/>
          <a:lstStyle/>
          <a:p>
            <a:fld id="{C234DD0B-38D5-418F-9105-059F4D57F5E0}" type="slidenum">
              <a:rPr lang="en-US" smtClean="0"/>
              <a:t>7</a:t>
            </a:fld>
            <a:endParaRPr lang="en-US"/>
          </a:p>
        </p:txBody>
      </p:sp>
    </p:spTree>
    <p:extLst>
      <p:ext uri="{BB962C8B-B14F-4D97-AF65-F5344CB8AC3E}">
        <p14:creationId xmlns:p14="http://schemas.microsoft.com/office/powerpoint/2010/main" val="103964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A" dirty="0"/>
              <a:t>1. </a:t>
            </a:r>
            <a:r>
              <a:rPr lang="es-ES" sz="1200" kern="1200" dirty="0"/>
              <a:t>Lista de control de regreso a la escuela integrada y segura</a:t>
            </a:r>
            <a:endParaRPr lang="en-US" sz="1200" kern="1200" dirty="0"/>
          </a:p>
          <a:p>
            <a:pPr marL="0" marR="0" indent="0" algn="l" defTabSz="914400" rtl="0" eaLnBrk="1" fontAlgn="auto" latinLnBrk="0" hangingPunct="1">
              <a:lnSpc>
                <a:spcPct val="100000"/>
              </a:lnSpc>
              <a:spcBef>
                <a:spcPts val="0"/>
              </a:spcBef>
              <a:spcAft>
                <a:spcPts val="0"/>
              </a:spcAft>
              <a:buClrTx/>
              <a:buSzTx/>
              <a:buFontTx/>
              <a:buNone/>
              <a:tabLst/>
              <a:defRPr/>
            </a:pPr>
            <a:r>
              <a:rPr lang="es-ES" dirty="0" err="1"/>
              <a:t>sta</a:t>
            </a:r>
            <a:r>
              <a:rPr lang="es-ES" dirty="0"/>
              <a:t> lista de 6 páginas enumera las acciones clave para los sectores de Salud, Nutrición, Agua, Saneamiento, Monitoreo y Evaluación, Educación y Protección Infantil antes y después de la reapertura de las escuelas para</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garantizar la integración sectorial del proceso de reapertura de la escuela. La lista de verificación es especialmente útil para el diseño de proyectos y la planificación intersectorial coordinada (es decir, las adaptaciones del Plan de respuesta humanitaria) y para la vigilancia y la supervisión.</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2. Lista de verificación para el regreso a la escuela en condiciones de seguridad: Esta página de 2 páginas proporciona acciones de línea de base para que un director o un comité escolar las siga.</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3. Anexos técnicos: Se incluyen 7 anexos técnicos que proporcionan orientación y recursos detallados para las actividades específicas mencionadas en la lista de verificación.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 Anexo 1 Vuelta a la escuela participativa e inclusiva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campañas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 Anexo 2 Sistemas de gestión de las ausencias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 Anexo 3 Permitir a los maestros en la transición de regreso a la escuela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 Anexo 4 MHPSS para los niños en la reapertura de las escuelas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 Anexo 5 Educación participativa y planificación de la continuidad de la protección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 Anexo 6 Adaptaciones para los campamentos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 Anexo 7 Mensajes de promoción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234DD0B-38D5-418F-9105-059F4D57F5E0}" type="slidenum">
              <a:rPr lang="en-US" smtClean="0"/>
              <a:t>8</a:t>
            </a:fld>
            <a:endParaRPr lang="en-US"/>
          </a:p>
        </p:txBody>
      </p:sp>
    </p:spTree>
    <p:extLst>
      <p:ext uri="{BB962C8B-B14F-4D97-AF65-F5344CB8AC3E}">
        <p14:creationId xmlns:p14="http://schemas.microsoft.com/office/powerpoint/2010/main" val="372907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dirty="0"/>
          </a:p>
        </p:txBody>
      </p:sp>
      <p:sp>
        <p:nvSpPr>
          <p:cNvPr id="4" name="Marcador de número de diapositiva 3"/>
          <p:cNvSpPr>
            <a:spLocks noGrp="1"/>
          </p:cNvSpPr>
          <p:nvPr>
            <p:ph type="sldNum" sz="quarter" idx="5"/>
          </p:nvPr>
        </p:nvSpPr>
        <p:spPr/>
        <p:txBody>
          <a:bodyPr/>
          <a:lstStyle/>
          <a:p>
            <a:fld id="{C234DD0B-38D5-418F-9105-059F4D57F5E0}" type="slidenum">
              <a:rPr lang="en-US" smtClean="0"/>
              <a:t>9</a:t>
            </a:fld>
            <a:endParaRPr lang="en-US"/>
          </a:p>
        </p:txBody>
      </p:sp>
    </p:spTree>
    <p:extLst>
      <p:ext uri="{BB962C8B-B14F-4D97-AF65-F5344CB8AC3E}">
        <p14:creationId xmlns:p14="http://schemas.microsoft.com/office/powerpoint/2010/main" val="1046106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754482" y="3115358"/>
            <a:ext cx="4737627" cy="2564151"/>
          </a:xfrm>
        </p:spPr>
        <p:txBody>
          <a:bodyPr anchor="t">
            <a:normAutofit/>
          </a:bodyPr>
          <a:lstStyle>
            <a:lvl1pPr algn="r">
              <a:lnSpc>
                <a:spcPct val="85000"/>
              </a:lnSpc>
              <a:defRPr sz="5400" spc="-50" baseline="0">
                <a:solidFill>
                  <a:schemeClr val="tx1">
                    <a:lumMod val="85000"/>
                    <a:lumOff val="1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E1011D38-3681-4B8E-9261-2FD72145227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4F6F9-6461-4E5F-93B6-ADFD20201430}" type="slidenum">
              <a:rPr lang="en-US" smtClean="0"/>
              <a:t>‹N°›</a:t>
            </a:fld>
            <a:endParaRPr lang="en-US"/>
          </a:p>
        </p:txBody>
      </p:sp>
      <p:pic>
        <p:nvPicPr>
          <p:cNvPr id="10" name="Picture 9"/>
          <p:cNvPicPr>
            <a:picLocks noChangeAspect="1"/>
          </p:cNvPicPr>
          <p:nvPr userDrawn="1"/>
        </p:nvPicPr>
        <p:blipFill>
          <a:blip r:embed="rId2"/>
          <a:stretch>
            <a:fillRect/>
          </a:stretch>
        </p:blipFill>
        <p:spPr>
          <a:xfrm>
            <a:off x="6962918" y="1481315"/>
            <a:ext cx="4249565" cy="978949"/>
          </a:xfrm>
          <a:prstGeom prst="rect">
            <a:avLst/>
          </a:prstGeom>
        </p:spPr>
      </p:pic>
      <p:pic>
        <p:nvPicPr>
          <p:cNvPr id="11" name="Picture 9">
            <a:extLst>
              <a:ext uri="{FF2B5EF4-FFF2-40B4-BE49-F238E27FC236}">
                <a16:creationId xmlns:a16="http://schemas.microsoft.com/office/drawing/2014/main" id="{709F7F8E-0CB9-45C9-96B7-F6590CD103EA}"/>
              </a:ext>
            </a:extLst>
          </p:cNvPr>
          <p:cNvPicPr>
            <a:picLocks noChangeAspect="1"/>
          </p:cNvPicPr>
          <p:nvPr userDrawn="1"/>
        </p:nvPicPr>
        <p:blipFill>
          <a:blip r:embed="rId3"/>
          <a:stretch>
            <a:fillRect/>
          </a:stretch>
        </p:blipFill>
        <p:spPr>
          <a:xfrm>
            <a:off x="7189942" y="150174"/>
            <a:ext cx="4022541" cy="1359733"/>
          </a:xfrm>
          <a:prstGeom prst="rect">
            <a:avLst/>
          </a:prstGeom>
        </p:spPr>
      </p:pic>
      <p:sp>
        <p:nvSpPr>
          <p:cNvPr id="12" name="CuadroTexto 11">
            <a:extLst>
              <a:ext uri="{FF2B5EF4-FFF2-40B4-BE49-F238E27FC236}">
                <a16:creationId xmlns:a16="http://schemas.microsoft.com/office/drawing/2014/main" id="{979696C8-8D62-478B-9B98-E455DE63DD33}"/>
              </a:ext>
            </a:extLst>
          </p:cNvPr>
          <p:cNvSpPr txBox="1"/>
          <p:nvPr userDrawn="1"/>
        </p:nvSpPr>
        <p:spPr>
          <a:xfrm>
            <a:off x="6962918" y="2560122"/>
            <a:ext cx="4123180" cy="369332"/>
          </a:xfrm>
          <a:prstGeom prst="rect">
            <a:avLst/>
          </a:prstGeom>
          <a:noFill/>
        </p:spPr>
        <p:txBody>
          <a:bodyPr wrap="none" rtlCol="0">
            <a:spAutoFit/>
          </a:bodyPr>
          <a:lstStyle/>
          <a:p>
            <a:r>
              <a:rPr lang="es-MX" sz="1800" b="1" dirty="0"/>
              <a:t>Grupo Regional de Protección de la Niñez</a:t>
            </a:r>
            <a:endParaRPr lang="es-PA" sz="1800" b="1" dirty="0"/>
          </a:p>
        </p:txBody>
      </p:sp>
    </p:spTree>
    <p:extLst>
      <p:ext uri="{BB962C8B-B14F-4D97-AF65-F5344CB8AC3E}">
        <p14:creationId xmlns:p14="http://schemas.microsoft.com/office/powerpoint/2010/main" val="2427433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11D38-3681-4B8E-9261-2FD72145227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4F6F9-6461-4E5F-93B6-ADFD20201430}" type="slidenum">
              <a:rPr lang="en-US" smtClean="0"/>
              <a:t>‹N°›</a:t>
            </a:fld>
            <a:endParaRPr lang="en-US"/>
          </a:p>
        </p:txBody>
      </p:sp>
    </p:spTree>
    <p:extLst>
      <p:ext uri="{BB962C8B-B14F-4D97-AF65-F5344CB8AC3E}">
        <p14:creationId xmlns:p14="http://schemas.microsoft.com/office/powerpoint/2010/main" val="42015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11D38-3681-4B8E-9261-2FD72145227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4F6F9-6461-4E5F-93B6-ADFD20201430}" type="slidenum">
              <a:rPr lang="en-US" smtClean="0"/>
              <a:t>‹N°›</a:t>
            </a:fld>
            <a:endParaRPr lang="en-US"/>
          </a:p>
        </p:txBody>
      </p:sp>
    </p:spTree>
    <p:extLst>
      <p:ext uri="{BB962C8B-B14F-4D97-AF65-F5344CB8AC3E}">
        <p14:creationId xmlns:p14="http://schemas.microsoft.com/office/powerpoint/2010/main" val="2889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6683580" cy="996655"/>
          </a:xfrm>
        </p:spPr>
        <p:txBody>
          <a:bodyPr>
            <a:normAutofit/>
          </a:bodyPr>
          <a:lstStyle>
            <a:lvl1pPr marL="0">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011D38-3681-4B8E-9261-2FD72145227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4F6F9-6461-4E5F-93B6-ADFD20201430}" type="slidenum">
              <a:rPr lang="en-US" smtClean="0"/>
              <a:t>‹N°›</a:t>
            </a:fld>
            <a:endParaRPr lang="en-US"/>
          </a:p>
        </p:txBody>
      </p:sp>
      <p:pic>
        <p:nvPicPr>
          <p:cNvPr id="7" name="Picture 6"/>
          <p:cNvPicPr>
            <a:picLocks noChangeAspect="1"/>
          </p:cNvPicPr>
          <p:nvPr userDrawn="1"/>
        </p:nvPicPr>
        <p:blipFill>
          <a:blip r:embed="rId2"/>
          <a:stretch>
            <a:fillRect/>
          </a:stretch>
        </p:blipFill>
        <p:spPr>
          <a:xfrm>
            <a:off x="8508989" y="236435"/>
            <a:ext cx="3383290" cy="779391"/>
          </a:xfrm>
          <a:prstGeom prst="rect">
            <a:avLst/>
          </a:prstGeom>
        </p:spPr>
      </p:pic>
      <p:sp>
        <p:nvSpPr>
          <p:cNvPr id="8" name="CuadroTexto 7">
            <a:extLst>
              <a:ext uri="{FF2B5EF4-FFF2-40B4-BE49-F238E27FC236}">
                <a16:creationId xmlns:a16="http://schemas.microsoft.com/office/drawing/2014/main" id="{803166BE-CDAD-4452-9CF4-DB17D79BEE2A}"/>
              </a:ext>
            </a:extLst>
          </p:cNvPr>
          <p:cNvSpPr txBox="1"/>
          <p:nvPr userDrawn="1"/>
        </p:nvSpPr>
        <p:spPr>
          <a:xfrm>
            <a:off x="8574579" y="1017467"/>
            <a:ext cx="3252109" cy="307777"/>
          </a:xfrm>
          <a:prstGeom prst="rect">
            <a:avLst/>
          </a:prstGeom>
          <a:noFill/>
        </p:spPr>
        <p:txBody>
          <a:bodyPr wrap="none" rtlCol="0">
            <a:spAutoFit/>
          </a:bodyPr>
          <a:lstStyle/>
          <a:p>
            <a:r>
              <a:rPr lang="es-MX" sz="1400" b="1" dirty="0"/>
              <a:t>Grupo Regional de Protección de la Niñez</a:t>
            </a:r>
            <a:endParaRPr lang="es-PA" sz="1400" b="1" dirty="0"/>
          </a:p>
        </p:txBody>
      </p:sp>
    </p:spTree>
    <p:extLst>
      <p:ext uri="{BB962C8B-B14F-4D97-AF65-F5344CB8AC3E}">
        <p14:creationId xmlns:p14="http://schemas.microsoft.com/office/powerpoint/2010/main" val="189723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011D38-3681-4B8E-9261-2FD72145227D}"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4F6F9-6461-4E5F-93B6-ADFD20201430}"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4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011D38-3681-4B8E-9261-2FD72145227D}"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4F6F9-6461-4E5F-93B6-ADFD20201430}" type="slidenum">
              <a:rPr lang="en-US" smtClean="0"/>
              <a:t>‹N°›</a:t>
            </a:fld>
            <a:endParaRPr lang="en-US"/>
          </a:p>
        </p:txBody>
      </p:sp>
    </p:spTree>
    <p:extLst>
      <p:ext uri="{BB962C8B-B14F-4D97-AF65-F5344CB8AC3E}">
        <p14:creationId xmlns:p14="http://schemas.microsoft.com/office/powerpoint/2010/main" val="50754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011D38-3681-4B8E-9261-2FD72145227D}"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4F6F9-6461-4E5F-93B6-ADFD20201430}" type="slidenum">
              <a:rPr lang="en-US" smtClean="0"/>
              <a:t>‹N°›</a:t>
            </a:fld>
            <a:endParaRPr lang="en-US"/>
          </a:p>
        </p:txBody>
      </p:sp>
    </p:spTree>
    <p:extLst>
      <p:ext uri="{BB962C8B-B14F-4D97-AF65-F5344CB8AC3E}">
        <p14:creationId xmlns:p14="http://schemas.microsoft.com/office/powerpoint/2010/main" val="207086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11D38-3681-4B8E-9261-2FD72145227D}"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4F6F9-6461-4E5F-93B6-ADFD20201430}" type="slidenum">
              <a:rPr lang="en-US" smtClean="0"/>
              <a:t>‹N°›</a:t>
            </a:fld>
            <a:endParaRPr lang="en-US"/>
          </a:p>
        </p:txBody>
      </p:sp>
    </p:spTree>
    <p:extLst>
      <p:ext uri="{BB962C8B-B14F-4D97-AF65-F5344CB8AC3E}">
        <p14:creationId xmlns:p14="http://schemas.microsoft.com/office/powerpoint/2010/main" val="118462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011D38-3681-4B8E-9261-2FD72145227D}" type="datetimeFigureOut">
              <a:rPr lang="en-US" smtClean="0"/>
              <a:t>12/7/2020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A84F6F9-6461-4E5F-93B6-ADFD20201430}" type="slidenum">
              <a:rPr lang="en-US" smtClean="0"/>
              <a:t>‹N°›</a:t>
            </a:fld>
            <a:endParaRPr lang="en-US"/>
          </a:p>
        </p:txBody>
      </p:sp>
    </p:spTree>
    <p:extLst>
      <p:ext uri="{BB962C8B-B14F-4D97-AF65-F5344CB8AC3E}">
        <p14:creationId xmlns:p14="http://schemas.microsoft.com/office/powerpoint/2010/main" val="283816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1011D38-3681-4B8E-9261-2FD72145227D}" type="datetimeFigureOut">
              <a:rPr lang="en-US" smtClean="0"/>
              <a:t>12/7/2020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A84F6F9-6461-4E5F-93B6-ADFD20201430}" type="slidenum">
              <a:rPr lang="en-US" smtClean="0"/>
              <a:t>‹N°›</a:t>
            </a:fld>
            <a:endParaRPr lang="en-US"/>
          </a:p>
        </p:txBody>
      </p:sp>
    </p:spTree>
    <p:extLst>
      <p:ext uri="{BB962C8B-B14F-4D97-AF65-F5344CB8AC3E}">
        <p14:creationId xmlns:p14="http://schemas.microsoft.com/office/powerpoint/2010/main" val="162040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011D38-3681-4B8E-9261-2FD72145227D}"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4F6F9-6461-4E5F-93B6-ADFD20201430}" type="slidenum">
              <a:rPr lang="en-US" smtClean="0"/>
              <a:t>‹N°›</a:t>
            </a:fld>
            <a:endParaRPr lang="en-US"/>
          </a:p>
        </p:txBody>
      </p:sp>
    </p:spTree>
    <p:extLst>
      <p:ext uri="{BB962C8B-B14F-4D97-AF65-F5344CB8AC3E}">
        <p14:creationId xmlns:p14="http://schemas.microsoft.com/office/powerpoint/2010/main" val="310865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78138"/>
            <a:ext cx="7411709"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73200"/>
            <a:ext cx="10058400" cy="46482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1011D38-3681-4B8E-9261-2FD72145227D}" type="datetimeFigureOut">
              <a:rPr lang="en-US" smtClean="0"/>
              <a:t>12/7/2020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A84F6F9-6461-4E5F-93B6-ADFD20201430}" type="slidenum">
              <a:rPr lang="en-US" smtClean="0"/>
              <a:t>‹N°›</a:t>
            </a:fld>
            <a:endParaRPr lang="en-US"/>
          </a:p>
        </p:txBody>
      </p:sp>
      <p:cxnSp>
        <p:nvCxnSpPr>
          <p:cNvPr id="10" name="Straight Connector 9"/>
          <p:cNvCxnSpPr/>
          <p:nvPr/>
        </p:nvCxnSpPr>
        <p:spPr>
          <a:xfrm flipV="1">
            <a:off x="1049593" y="1264158"/>
            <a:ext cx="7315457" cy="33412"/>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2268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tm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inee.org/system/files/resources/GEC%20Regreso%20seguro%20a%20la%20escuela%20COVID-19.pdf" TargetMode="External"/><Relationship Id="rId5" Type="http://schemas.openxmlformats.org/officeDocument/2006/relationships/image" Target="../media/image25.png"/><Relationship Id="rId4" Type="http://schemas.openxmlformats.org/officeDocument/2006/relationships/hyperlink" Target="https://inee.org/es/resources/regreso-seguro-la-escuela-una-guia-para-la-practic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jpe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jpeg"/><Relationship Id="rId17" Type="http://schemas.openxmlformats.org/officeDocument/2006/relationships/image" Target="../media/image43.pn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jpeg"/><Relationship Id="rId4" Type="http://schemas.openxmlformats.org/officeDocument/2006/relationships/image" Target="../media/image30.png"/><Relationship Id="rId9" Type="http://schemas.openxmlformats.org/officeDocument/2006/relationships/image" Target="../media/image35.jp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3100753"/>
            <a:ext cx="5298831" cy="2564151"/>
          </a:xfrm>
        </p:spPr>
        <p:txBody>
          <a:bodyPr>
            <a:noAutofit/>
          </a:bodyPr>
          <a:lstStyle/>
          <a:p>
            <a:r>
              <a:rPr lang="es-PA" sz="5400" b="1" dirty="0"/>
              <a:t>Regreso Seguro a la escuela: </a:t>
            </a:r>
            <a:br>
              <a:rPr lang="es-PA" sz="5400" b="1" dirty="0"/>
            </a:br>
            <a:r>
              <a:rPr lang="es-PA" sz="5400" b="1" dirty="0"/>
              <a:t>una guía para la práctica</a:t>
            </a:r>
            <a:endParaRPr lang="en-US" sz="5400" b="1" dirty="0"/>
          </a:p>
        </p:txBody>
      </p:sp>
      <p:pic>
        <p:nvPicPr>
          <p:cNvPr id="4" name="Imagen 3" descr="Imagen que contiene edificio, joven, niño, parado&#10;&#10;Descripción generada automáticamente">
            <a:extLst>
              <a:ext uri="{FF2B5EF4-FFF2-40B4-BE49-F238E27FC236}">
                <a16:creationId xmlns:a16="http://schemas.microsoft.com/office/drawing/2014/main" id="{9FF53A87-1ED1-4091-8AB6-E963D6A51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12" r="23326"/>
          <a:stretch/>
        </p:blipFill>
        <p:spPr>
          <a:xfrm>
            <a:off x="0" y="0"/>
            <a:ext cx="6224954" cy="6330461"/>
          </a:xfrm>
          <a:prstGeom prst="rect">
            <a:avLst/>
          </a:prstGeom>
        </p:spPr>
      </p:pic>
      <p:sp>
        <p:nvSpPr>
          <p:cNvPr id="3" name="Rectángulo 2">
            <a:extLst>
              <a:ext uri="{FF2B5EF4-FFF2-40B4-BE49-F238E27FC236}">
                <a16:creationId xmlns:a16="http://schemas.microsoft.com/office/drawing/2014/main" id="{2B9CEA02-BF25-4CEF-8987-2D0DFBAA4A5B}"/>
              </a:ext>
            </a:extLst>
          </p:cNvPr>
          <p:cNvSpPr/>
          <p:nvPr/>
        </p:nvSpPr>
        <p:spPr>
          <a:xfrm>
            <a:off x="1016000" y="6116320"/>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5" name="CuadroTexto 4">
            <a:extLst>
              <a:ext uri="{FF2B5EF4-FFF2-40B4-BE49-F238E27FC236}">
                <a16:creationId xmlns:a16="http://schemas.microsoft.com/office/drawing/2014/main" id="{816FD3FC-6136-450E-84C5-A12112BD8CF5}"/>
              </a:ext>
            </a:extLst>
          </p:cNvPr>
          <p:cNvSpPr txBox="1"/>
          <p:nvPr/>
        </p:nvSpPr>
        <p:spPr>
          <a:xfrm>
            <a:off x="5312525" y="6145795"/>
            <a:ext cx="912429" cy="184666"/>
          </a:xfrm>
          <a:prstGeom prst="rect">
            <a:avLst/>
          </a:prstGeom>
          <a:noFill/>
        </p:spPr>
        <p:txBody>
          <a:bodyPr wrap="none" rtlCol="0">
            <a:spAutoFit/>
          </a:bodyPr>
          <a:lstStyle/>
          <a:p>
            <a:r>
              <a:rPr lang="es-MX" sz="600" dirty="0">
                <a:solidFill>
                  <a:srgbClr val="002060"/>
                </a:solidFill>
              </a:rPr>
              <a:t>Foto: Save the Children</a:t>
            </a:r>
            <a:endParaRPr lang="es-PA" sz="600" dirty="0">
              <a:solidFill>
                <a:srgbClr val="002060"/>
              </a:solidFill>
            </a:endParaRPr>
          </a:p>
        </p:txBody>
      </p:sp>
    </p:spTree>
    <p:extLst>
      <p:ext uri="{BB962C8B-B14F-4D97-AF65-F5344CB8AC3E}">
        <p14:creationId xmlns:p14="http://schemas.microsoft.com/office/powerpoint/2010/main" val="1062481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7325751" cy="996655"/>
          </a:xfrm>
        </p:spPr>
        <p:txBody>
          <a:bodyPr>
            <a:normAutofit fontScale="90000"/>
          </a:bodyPr>
          <a:lstStyle/>
          <a:p>
            <a:r>
              <a:rPr lang="es-ES" sz="3200" b="1" dirty="0"/>
              <a:t>Lista de verificación  integrada para un regreso seguro a la escuela</a:t>
            </a:r>
            <a:r>
              <a:rPr lang="en-GB" sz="3200" dirty="0"/>
              <a:t> / </a:t>
            </a:r>
            <a:r>
              <a:rPr lang="en-GB" sz="3200" b="1" dirty="0">
                <a:solidFill>
                  <a:schemeClr val="accent6"/>
                </a:solidFill>
              </a:rPr>
              <a:t>M&amp;E, </a:t>
            </a:r>
            <a:r>
              <a:rPr lang="en-GB" sz="3200" b="1" dirty="0" err="1">
                <a:solidFill>
                  <a:schemeClr val="accent6"/>
                </a:solidFill>
              </a:rPr>
              <a:t>rendición</a:t>
            </a:r>
            <a:r>
              <a:rPr lang="en-GB" sz="3200" b="1" dirty="0">
                <a:solidFill>
                  <a:schemeClr val="accent6"/>
                </a:solidFill>
              </a:rPr>
              <a:t> de </a:t>
            </a:r>
            <a:r>
              <a:rPr lang="en-GB" sz="3200" b="1" dirty="0" err="1">
                <a:solidFill>
                  <a:schemeClr val="accent6"/>
                </a:solidFill>
              </a:rPr>
              <a:t>cuentas</a:t>
            </a:r>
            <a:r>
              <a:rPr lang="en-GB" sz="3200" b="1" dirty="0">
                <a:solidFill>
                  <a:schemeClr val="accent6"/>
                </a:solidFill>
              </a:rPr>
              <a:t> y </a:t>
            </a:r>
            <a:r>
              <a:rPr lang="en-GB" sz="3200" b="1" dirty="0" err="1">
                <a:solidFill>
                  <a:schemeClr val="accent6"/>
                </a:solidFill>
              </a:rPr>
              <a:t>aprendizaje</a:t>
            </a:r>
            <a:endParaRPr lang="en-US" sz="3200" b="1" dirty="0">
              <a:solidFill>
                <a:schemeClr val="accent6"/>
              </a:solidFill>
            </a:endParaRPr>
          </a:p>
        </p:txBody>
      </p:sp>
      <p:sp>
        <p:nvSpPr>
          <p:cNvPr id="3" name="Content Placeholder 2"/>
          <p:cNvSpPr>
            <a:spLocks noGrp="1"/>
          </p:cNvSpPr>
          <p:nvPr>
            <p:ph idx="1"/>
          </p:nvPr>
        </p:nvSpPr>
        <p:spPr/>
        <p:txBody>
          <a:bodyPr>
            <a:normAutofit/>
          </a:bodyPr>
          <a:lstStyle/>
          <a:p>
            <a:endParaRPr lang="es-ES" dirty="0"/>
          </a:p>
          <a:p>
            <a:endParaRPr lang="es-PA" dirty="0"/>
          </a:p>
        </p:txBody>
      </p:sp>
      <p:sp>
        <p:nvSpPr>
          <p:cNvPr id="15" name="TextBox 6">
            <a:extLst>
              <a:ext uri="{FF2B5EF4-FFF2-40B4-BE49-F238E27FC236}">
                <a16:creationId xmlns:a16="http://schemas.microsoft.com/office/drawing/2014/main" id="{771789B1-E9FD-498D-B03E-493DBAED7F5A}"/>
              </a:ext>
            </a:extLst>
          </p:cNvPr>
          <p:cNvSpPr txBox="1"/>
          <p:nvPr/>
        </p:nvSpPr>
        <p:spPr>
          <a:xfrm>
            <a:off x="578534" y="1665856"/>
            <a:ext cx="11095892" cy="4729500"/>
          </a:xfrm>
          <a:prstGeom prst="rect">
            <a:avLst/>
          </a:prstGeom>
          <a:noFill/>
        </p:spPr>
        <p:txBody>
          <a:bodyPr wrap="square" lIns="0" tIns="0" rIns="0" bIns="0" rtlCol="0" anchor="t">
            <a:spAutoFit/>
          </a:bodyPr>
          <a:lstStyle/>
          <a:p>
            <a:pPr lvl="1">
              <a:spcAft>
                <a:spcPts val="1000"/>
              </a:spcAft>
            </a:pPr>
            <a:r>
              <a:rPr lang="es-ES" b="1" u="sng" dirty="0"/>
              <a:t>Antes de reabrir las escuelas:</a:t>
            </a:r>
            <a:endParaRPr lang="en-GB" b="1" u="sng" dirty="0"/>
          </a:p>
          <a:p>
            <a:pPr marL="742950" lvl="1" indent="-285750">
              <a:spcAft>
                <a:spcPts val="1000"/>
              </a:spcAft>
              <a:buFont typeface="Wingdings" panose="05000000000000000000" pitchFamily="2" charset="2"/>
              <a:buChar char="q"/>
            </a:pPr>
            <a:r>
              <a:rPr lang="es-ES" b="1" dirty="0">
                <a:solidFill>
                  <a:schemeClr val="accent6"/>
                </a:solidFill>
              </a:rPr>
              <a:t>Involucre a toda la comunidad, incluidos niños , niñas y jóvenes, en la planificación y campañas para el regreso a la escuela utilizando métodos participativos.</a:t>
            </a:r>
            <a:r>
              <a:rPr lang="en-GB" b="1" dirty="0">
                <a:solidFill>
                  <a:schemeClr val="accent6"/>
                </a:solidFill>
              </a:rPr>
              <a:t> </a:t>
            </a:r>
          </a:p>
          <a:p>
            <a:pPr marL="1200150" lvl="2" indent="-285750">
              <a:spcAft>
                <a:spcPts val="1000"/>
              </a:spcAft>
              <a:buFont typeface="Wingdings" panose="05000000000000000000" pitchFamily="2" charset="2"/>
              <a:buChar char="q"/>
            </a:pPr>
            <a:r>
              <a:rPr lang="es-ES" sz="1700" dirty="0"/>
              <a:t>Use esta lista de verificación para desarrollar una herramienta participativa de monitoreo del regreso seguro a la escuela, para realizar un seguimiento del progreso con toda la comunidad escolar. Esto también se puede utilizar para agregar el progreso en la reapertura a nivel distrital o nacional.</a:t>
            </a:r>
            <a:r>
              <a:rPr lang="en-GB" sz="1700" dirty="0"/>
              <a:t> </a:t>
            </a:r>
          </a:p>
          <a:p>
            <a:pPr lvl="1">
              <a:spcAft>
                <a:spcPts val="1000"/>
              </a:spcAft>
            </a:pPr>
            <a:r>
              <a:rPr lang="es-ES" b="1" u="sng" dirty="0"/>
              <a:t>Después de la reapertura de las escuelas:</a:t>
            </a:r>
            <a:endParaRPr lang="en-GB" b="1" u="sng" dirty="0"/>
          </a:p>
          <a:p>
            <a:pPr marL="742950" lvl="1" indent="-285750">
              <a:spcAft>
                <a:spcPts val="1000"/>
              </a:spcAft>
              <a:buFont typeface="Wingdings" panose="05000000000000000000" pitchFamily="2" charset="2"/>
              <a:buChar char="q"/>
            </a:pPr>
            <a:r>
              <a:rPr lang="es-ES" b="1" dirty="0">
                <a:solidFill>
                  <a:schemeClr val="accent6"/>
                </a:solidFill>
              </a:rPr>
              <a:t>Realizar un análisis rápido de las necesidades y  de género utilizando métodos participativos.</a:t>
            </a:r>
            <a:endParaRPr lang="en-GB" b="1" dirty="0">
              <a:solidFill>
                <a:schemeClr val="accent6"/>
              </a:solidFill>
            </a:endParaRPr>
          </a:p>
          <a:p>
            <a:pPr marL="1200150" lvl="2" indent="-285750">
              <a:spcAft>
                <a:spcPts val="1000"/>
              </a:spcAft>
              <a:buFont typeface="Wingdings" panose="05000000000000000000" pitchFamily="2" charset="2"/>
              <a:buChar char="q"/>
            </a:pPr>
            <a:r>
              <a:rPr lang="es-ES" dirty="0"/>
              <a:t>Realice una evaluación rápida de las necesidades de educación, CP / MHPSS, WASH y H&amp;N ahora que las escuelas han reabierto sus puertas. Evalúe cuántos niños, niñas y jóvenes continuaron aprendiendo durante el cierre de la escuela y qué apoyo se necesita para regresar a la escuela.</a:t>
            </a:r>
            <a:r>
              <a:rPr lang="en-GB" dirty="0"/>
              <a:t> </a:t>
            </a:r>
            <a:r>
              <a:rPr lang="en-GB" b="1" dirty="0">
                <a:solidFill>
                  <a:schemeClr val="accent3"/>
                </a:solidFill>
              </a:rPr>
              <a:t> </a:t>
            </a:r>
          </a:p>
          <a:p>
            <a:pPr marL="742950" lvl="1" indent="-285750">
              <a:spcAft>
                <a:spcPts val="1000"/>
              </a:spcAft>
              <a:buFont typeface="Wingdings" panose="05000000000000000000" pitchFamily="2" charset="2"/>
              <a:buChar char="q"/>
            </a:pPr>
            <a:r>
              <a:rPr lang="es-ES" b="1" dirty="0">
                <a:solidFill>
                  <a:schemeClr val="accent6"/>
                </a:solidFill>
              </a:rPr>
              <a:t>Actualizar o establecer mecanismos de rendición de cuentas y retroalimentación que sean accesibles, amigables con el género y la edad</a:t>
            </a:r>
            <a:endParaRPr lang="en-GB" dirty="0">
              <a:solidFill>
                <a:schemeClr val="accent6"/>
              </a:solidFill>
            </a:endParaRPr>
          </a:p>
          <a:p>
            <a:pPr lvl="1">
              <a:spcAft>
                <a:spcPts val="1000"/>
              </a:spcAft>
            </a:pPr>
            <a:endParaRPr lang="en-GB" dirty="0"/>
          </a:p>
        </p:txBody>
      </p:sp>
    </p:spTree>
    <p:extLst>
      <p:ext uri="{BB962C8B-B14F-4D97-AF65-F5344CB8AC3E}">
        <p14:creationId xmlns:p14="http://schemas.microsoft.com/office/powerpoint/2010/main" val="196904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7325751" cy="996655"/>
          </a:xfrm>
        </p:spPr>
        <p:txBody>
          <a:bodyPr>
            <a:normAutofit fontScale="90000"/>
          </a:bodyPr>
          <a:lstStyle/>
          <a:p>
            <a:r>
              <a:rPr lang="es-ES" sz="3200" b="1" dirty="0"/>
              <a:t>Lista de verificación  integrada para un regreso seguro a la escuela</a:t>
            </a:r>
            <a:r>
              <a:rPr lang="en-GB" sz="3200" dirty="0"/>
              <a:t> / </a:t>
            </a:r>
            <a:r>
              <a:rPr lang="en-GB" sz="2900" b="1" dirty="0">
                <a:solidFill>
                  <a:srgbClr val="00B0F0"/>
                </a:solidFill>
              </a:rPr>
              <a:t>AGUA, SANEAMIENTO E HIGIENE (WASH)</a:t>
            </a:r>
            <a:endParaRPr lang="en-US" sz="2900" b="1" dirty="0">
              <a:solidFill>
                <a:srgbClr val="00B0F0"/>
              </a:solidFill>
            </a:endParaRPr>
          </a:p>
        </p:txBody>
      </p:sp>
      <p:sp>
        <p:nvSpPr>
          <p:cNvPr id="3" name="Content Placeholder 2"/>
          <p:cNvSpPr>
            <a:spLocks noGrp="1"/>
          </p:cNvSpPr>
          <p:nvPr>
            <p:ph idx="1"/>
          </p:nvPr>
        </p:nvSpPr>
        <p:spPr/>
        <p:txBody>
          <a:bodyPr>
            <a:normAutofit/>
          </a:bodyPr>
          <a:lstStyle/>
          <a:p>
            <a:endParaRPr lang="es-ES" dirty="0"/>
          </a:p>
          <a:p>
            <a:endParaRPr lang="es-PA" dirty="0"/>
          </a:p>
        </p:txBody>
      </p:sp>
      <p:sp>
        <p:nvSpPr>
          <p:cNvPr id="5" name="TextBox 6">
            <a:extLst>
              <a:ext uri="{FF2B5EF4-FFF2-40B4-BE49-F238E27FC236}">
                <a16:creationId xmlns:a16="http://schemas.microsoft.com/office/drawing/2014/main" id="{B192B7EC-20D9-4A04-AA5E-7E5D5772041B}"/>
              </a:ext>
            </a:extLst>
          </p:cNvPr>
          <p:cNvSpPr txBox="1"/>
          <p:nvPr/>
        </p:nvSpPr>
        <p:spPr>
          <a:xfrm>
            <a:off x="578534" y="1491967"/>
            <a:ext cx="11095892" cy="4960332"/>
          </a:xfrm>
          <a:prstGeom prst="rect">
            <a:avLst/>
          </a:prstGeom>
          <a:noFill/>
        </p:spPr>
        <p:txBody>
          <a:bodyPr wrap="square" lIns="0" tIns="0" rIns="0" bIns="0" rtlCol="0" anchor="t">
            <a:spAutoFit/>
          </a:bodyPr>
          <a:lstStyle/>
          <a:p>
            <a:pPr lvl="1">
              <a:spcAft>
                <a:spcPts val="1000"/>
              </a:spcAft>
            </a:pPr>
            <a:r>
              <a:rPr lang="es-ES" b="1" u="sng" dirty="0"/>
              <a:t>Antes de reabrir las escuelas:</a:t>
            </a:r>
            <a:endParaRPr lang="en-GB" u="sng" dirty="0"/>
          </a:p>
          <a:p>
            <a:pPr marL="742950" lvl="1" indent="-285750">
              <a:spcAft>
                <a:spcPts val="1000"/>
              </a:spcAft>
              <a:buFont typeface="Wingdings" panose="05000000000000000000" pitchFamily="2" charset="2"/>
              <a:buChar char="q"/>
            </a:pPr>
            <a:r>
              <a:rPr lang="es-ES" b="1" dirty="0">
                <a:solidFill>
                  <a:srgbClr val="00B0F0"/>
                </a:solidFill>
              </a:rPr>
              <a:t>Limpie y desinfecte las instalaciones escolares con énfasis en las superficies que son tocadas por muchas personas.</a:t>
            </a:r>
            <a:endParaRPr lang="en-GB" b="1" dirty="0">
              <a:solidFill>
                <a:srgbClr val="00B0F0"/>
              </a:solidFill>
            </a:endParaRPr>
          </a:p>
          <a:p>
            <a:pPr marL="742950" lvl="1" indent="-285750">
              <a:spcAft>
                <a:spcPts val="1000"/>
              </a:spcAft>
              <a:buFont typeface="Wingdings" panose="05000000000000000000" pitchFamily="2" charset="2"/>
              <a:buChar char="q"/>
            </a:pPr>
            <a:r>
              <a:rPr lang="es-ES" b="1" dirty="0">
                <a:solidFill>
                  <a:srgbClr val="00B0F0"/>
                </a:solidFill>
              </a:rPr>
              <a:t>Involucrar y comprometer a toda la comunidad escolar en la limpieza y el mantenimiento para la reapertura de la escuela.</a:t>
            </a:r>
          </a:p>
          <a:p>
            <a:pPr marL="742950" lvl="1" indent="-285750">
              <a:spcAft>
                <a:spcPts val="1000"/>
              </a:spcAft>
              <a:buFont typeface="Wingdings" panose="05000000000000000000" pitchFamily="2" charset="2"/>
              <a:buChar char="q"/>
            </a:pPr>
            <a:r>
              <a:rPr lang="es-CL" b="1" dirty="0">
                <a:solidFill>
                  <a:srgbClr val="00B0F0"/>
                </a:solidFill>
              </a:rPr>
              <a:t>Asegurar la disponibilidad de agua potable, baños y lavamanos adecuados y accesibles.</a:t>
            </a:r>
          </a:p>
          <a:p>
            <a:pPr marL="742950" lvl="1" indent="-285750">
              <a:spcAft>
                <a:spcPts val="1000"/>
              </a:spcAft>
              <a:buFont typeface="Wingdings" panose="05000000000000000000" pitchFamily="2" charset="2"/>
              <a:buChar char="q"/>
            </a:pPr>
            <a:r>
              <a:rPr lang="es-CL" b="1" dirty="0">
                <a:solidFill>
                  <a:srgbClr val="00B0F0"/>
                </a:solidFill>
              </a:rPr>
              <a:t>Preparar mensajes apropiados para la edad</a:t>
            </a:r>
            <a:endParaRPr lang="en-GB" b="1" dirty="0">
              <a:solidFill>
                <a:srgbClr val="00B0F0"/>
              </a:solidFill>
            </a:endParaRPr>
          </a:p>
          <a:p>
            <a:pPr lvl="1">
              <a:spcAft>
                <a:spcPts val="1000"/>
              </a:spcAft>
            </a:pPr>
            <a:endParaRPr lang="en-GB" sz="100" b="1" u="sng" dirty="0">
              <a:solidFill>
                <a:srgbClr val="ED100C"/>
              </a:solidFill>
            </a:endParaRPr>
          </a:p>
          <a:p>
            <a:pPr lvl="1">
              <a:spcAft>
                <a:spcPts val="1000"/>
              </a:spcAft>
            </a:pPr>
            <a:r>
              <a:rPr lang="es-ES" b="1" u="sng" dirty="0"/>
              <a:t>Después de la reapertura de las escuelas:</a:t>
            </a:r>
            <a:endParaRPr lang="en-GB" b="1" u="sng" dirty="0"/>
          </a:p>
          <a:p>
            <a:pPr marL="742950" lvl="1" indent="-285750">
              <a:spcAft>
                <a:spcPts val="1000"/>
              </a:spcAft>
              <a:buFont typeface="Wingdings" panose="05000000000000000000" pitchFamily="2" charset="2"/>
              <a:buChar char="q"/>
            </a:pPr>
            <a:r>
              <a:rPr lang="es-ES" b="1" dirty="0">
                <a:solidFill>
                  <a:srgbClr val="00B0F0"/>
                </a:solidFill>
              </a:rPr>
              <a:t>Garantizar que las medidas de limpieza y desinfección sean efectivas y regulares.</a:t>
            </a:r>
            <a:endParaRPr lang="en-GB" b="1" dirty="0">
              <a:solidFill>
                <a:srgbClr val="00B0F0"/>
              </a:solidFill>
            </a:endParaRPr>
          </a:p>
          <a:p>
            <a:pPr marL="1200150" lvl="2" indent="-285750">
              <a:spcAft>
                <a:spcPts val="1000"/>
              </a:spcAft>
              <a:buFont typeface="Wingdings" panose="05000000000000000000" pitchFamily="2" charset="2"/>
              <a:buChar char="q"/>
            </a:pPr>
            <a:r>
              <a:rPr lang="es-ES" dirty="0"/>
              <a:t>Fomentar la distribución equitativa de las tareas de abastecimiento de agua y limpieza entre mujeres y hombres.</a:t>
            </a:r>
            <a:endParaRPr lang="en-GB" dirty="0"/>
          </a:p>
          <a:p>
            <a:pPr marL="742950" lvl="1" indent="-285750">
              <a:spcAft>
                <a:spcPts val="1000"/>
              </a:spcAft>
              <a:buFont typeface="Wingdings" panose="05000000000000000000" pitchFamily="2" charset="2"/>
              <a:buChar char="q"/>
            </a:pPr>
            <a:r>
              <a:rPr lang="es-ES" b="1" dirty="0">
                <a:solidFill>
                  <a:srgbClr val="00B0F0"/>
                </a:solidFill>
              </a:rPr>
              <a:t>Educar a los niños , niñas y jóvenes sobre higiene, salud, nutrición e higiene menstrual.</a:t>
            </a:r>
            <a:r>
              <a:rPr lang="en-GB" b="1" dirty="0">
                <a:solidFill>
                  <a:srgbClr val="00B0F0"/>
                </a:solidFill>
              </a:rPr>
              <a:t> </a:t>
            </a:r>
          </a:p>
          <a:p>
            <a:pPr marL="742950" lvl="1" indent="-285750">
              <a:spcAft>
                <a:spcPts val="1000"/>
              </a:spcAft>
              <a:buFont typeface="Wingdings" panose="05000000000000000000" pitchFamily="2" charset="2"/>
              <a:buChar char="q"/>
            </a:pPr>
            <a:r>
              <a:rPr lang="es-ES" b="1" dirty="0">
                <a:solidFill>
                  <a:srgbClr val="00B0F0"/>
                </a:solidFill>
              </a:rPr>
              <a:t>Aumentar la circulación de aire y la ventilación.</a:t>
            </a:r>
            <a:endParaRPr lang="en-GB" b="1" dirty="0">
              <a:solidFill>
                <a:srgbClr val="00B0F0"/>
              </a:solidFill>
            </a:endParaRPr>
          </a:p>
        </p:txBody>
      </p:sp>
    </p:spTree>
    <p:extLst>
      <p:ext uri="{BB962C8B-B14F-4D97-AF65-F5344CB8AC3E}">
        <p14:creationId xmlns:p14="http://schemas.microsoft.com/office/powerpoint/2010/main" val="126166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7325751" cy="996655"/>
          </a:xfrm>
        </p:spPr>
        <p:txBody>
          <a:bodyPr>
            <a:normAutofit/>
          </a:bodyPr>
          <a:lstStyle/>
          <a:p>
            <a:r>
              <a:rPr lang="es-ES" sz="3200" b="1" dirty="0"/>
              <a:t>Lista de verificación  integrada para un regreso seguro a la escuela</a:t>
            </a:r>
            <a:r>
              <a:rPr lang="en-GB" sz="3200" dirty="0"/>
              <a:t> / </a:t>
            </a:r>
            <a:r>
              <a:rPr lang="en-GB" sz="3200" b="1" dirty="0">
                <a:solidFill>
                  <a:srgbClr val="00B050"/>
                </a:solidFill>
              </a:rPr>
              <a:t>Educación</a:t>
            </a:r>
            <a:endParaRPr lang="en-US" sz="3200" b="1" dirty="0">
              <a:solidFill>
                <a:srgbClr val="00B050"/>
              </a:solidFill>
            </a:endParaRPr>
          </a:p>
        </p:txBody>
      </p:sp>
      <p:sp>
        <p:nvSpPr>
          <p:cNvPr id="3" name="Content Placeholder 2"/>
          <p:cNvSpPr>
            <a:spLocks noGrp="1"/>
          </p:cNvSpPr>
          <p:nvPr>
            <p:ph idx="1"/>
          </p:nvPr>
        </p:nvSpPr>
        <p:spPr/>
        <p:txBody>
          <a:bodyPr>
            <a:normAutofit/>
          </a:bodyPr>
          <a:lstStyle/>
          <a:p>
            <a:endParaRPr lang="es-ES" dirty="0"/>
          </a:p>
          <a:p>
            <a:endParaRPr lang="es-PA" dirty="0"/>
          </a:p>
        </p:txBody>
      </p:sp>
      <p:sp>
        <p:nvSpPr>
          <p:cNvPr id="6" name="TextBox 6">
            <a:extLst>
              <a:ext uri="{FF2B5EF4-FFF2-40B4-BE49-F238E27FC236}">
                <a16:creationId xmlns:a16="http://schemas.microsoft.com/office/drawing/2014/main" id="{2F301A25-FCFE-48B2-A122-EFBC91BAC054}"/>
              </a:ext>
            </a:extLst>
          </p:cNvPr>
          <p:cNvSpPr txBox="1"/>
          <p:nvPr/>
        </p:nvSpPr>
        <p:spPr>
          <a:xfrm>
            <a:off x="578534" y="1691595"/>
            <a:ext cx="11095892" cy="4211409"/>
          </a:xfrm>
          <a:prstGeom prst="rect">
            <a:avLst/>
          </a:prstGeom>
          <a:noFill/>
        </p:spPr>
        <p:txBody>
          <a:bodyPr wrap="square" lIns="0" tIns="0" rIns="0" bIns="0" rtlCol="0" anchor="t">
            <a:spAutoFit/>
          </a:bodyPr>
          <a:lstStyle/>
          <a:p>
            <a:pPr lvl="1">
              <a:spcAft>
                <a:spcPts val="1000"/>
              </a:spcAft>
            </a:pPr>
            <a:r>
              <a:rPr lang="es-ES" b="1" u="sng" dirty="0"/>
              <a:t>Antes de reabrir las escuelas:</a:t>
            </a:r>
            <a:endParaRPr lang="en-GB" u="sng" dirty="0"/>
          </a:p>
          <a:p>
            <a:pPr marL="742950" lvl="1" indent="-285750">
              <a:spcAft>
                <a:spcPts val="1000"/>
              </a:spcAft>
              <a:buFont typeface="Wingdings" panose="05000000000000000000" pitchFamily="2" charset="2"/>
              <a:buChar char="q"/>
            </a:pPr>
            <a:r>
              <a:rPr lang="es-ES" sz="1700" b="1" dirty="0">
                <a:solidFill>
                  <a:srgbClr val="00B050"/>
                </a:solidFill>
              </a:rPr>
              <a:t>Prepare la escuela para el distanciamiento físico en, alrededor y camino a la escuela. </a:t>
            </a:r>
          </a:p>
          <a:p>
            <a:pPr marL="742950" lvl="1" indent="-285750">
              <a:spcAft>
                <a:spcPts val="1000"/>
              </a:spcAft>
              <a:buFont typeface="Wingdings" panose="05000000000000000000" pitchFamily="2" charset="2"/>
              <a:buChar char="q"/>
            </a:pPr>
            <a:r>
              <a:rPr lang="es-ES" sz="1700" b="1" dirty="0">
                <a:solidFill>
                  <a:srgbClr val="00B050"/>
                </a:solidFill>
              </a:rPr>
              <a:t>Tome medidas para garantizar que todos los niños, niñas y jóvenes regresen a la escuela, priorizando a los más vulnerables. </a:t>
            </a:r>
          </a:p>
          <a:p>
            <a:pPr marL="742950" lvl="1" indent="-285750">
              <a:spcAft>
                <a:spcPts val="1000"/>
              </a:spcAft>
              <a:buFont typeface="Wingdings" panose="05000000000000000000" pitchFamily="2" charset="2"/>
              <a:buChar char="q"/>
            </a:pPr>
            <a:r>
              <a:rPr lang="es-ES" sz="1700" b="1" dirty="0">
                <a:solidFill>
                  <a:srgbClr val="00B050"/>
                </a:solidFill>
              </a:rPr>
              <a:t>Apoye el bienestar del personal escolar y capacite a los maestros en temas clave y pedagogía, para garantizar un regreso seguro y de calidad a la escuela (ver anexo técnico 3).</a:t>
            </a:r>
            <a:br>
              <a:rPr lang="en-GB" sz="1700" b="1" dirty="0">
                <a:solidFill>
                  <a:srgbClr val="92D050"/>
                </a:solidFill>
              </a:rPr>
            </a:br>
            <a:endParaRPr lang="en-GB" b="1" u="sng" dirty="0">
              <a:solidFill>
                <a:srgbClr val="ED100C"/>
              </a:solidFill>
            </a:endParaRPr>
          </a:p>
          <a:p>
            <a:pPr lvl="1">
              <a:spcAft>
                <a:spcPts val="1000"/>
              </a:spcAft>
            </a:pPr>
            <a:r>
              <a:rPr lang="es-ES" b="1" u="sng" dirty="0"/>
              <a:t>Después de la reapertura de las escuelas:</a:t>
            </a:r>
            <a:endParaRPr lang="en-GB" b="1" u="sng" dirty="0"/>
          </a:p>
          <a:p>
            <a:pPr marL="742950" lvl="1" indent="-285750">
              <a:spcAft>
                <a:spcPts val="1000"/>
              </a:spcAft>
              <a:buFont typeface="Wingdings" panose="05000000000000000000" pitchFamily="2" charset="2"/>
              <a:buChar char="q"/>
            </a:pPr>
            <a:r>
              <a:rPr lang="es-ES" sz="1700" b="1" dirty="0">
                <a:solidFill>
                  <a:srgbClr val="00B050"/>
                </a:solidFill>
              </a:rPr>
              <a:t>Priorizar el apoyo psicosocial y las actividades de aprendizaje socioemocional en el período de reapertura.</a:t>
            </a:r>
            <a:r>
              <a:rPr lang="en-GB" sz="1700" b="1" dirty="0">
                <a:solidFill>
                  <a:srgbClr val="00B050"/>
                </a:solidFill>
              </a:rPr>
              <a:t> </a:t>
            </a:r>
          </a:p>
          <a:p>
            <a:pPr marL="1200150" lvl="2" indent="-285750">
              <a:spcAft>
                <a:spcPts val="1000"/>
              </a:spcAft>
              <a:buFont typeface="Wingdings" panose="05000000000000000000" pitchFamily="2" charset="2"/>
              <a:buChar char="q"/>
            </a:pPr>
            <a:r>
              <a:rPr lang="es-ES" sz="1700" b="1" dirty="0"/>
              <a:t>Incluya actividades básicas de MHPSS o SEL en la rutina diaria del aula (consulte el anexo técnico 5).</a:t>
            </a:r>
            <a:endParaRPr lang="en-GB" sz="1700" b="1" dirty="0"/>
          </a:p>
          <a:p>
            <a:pPr marL="742950" lvl="1" indent="-285750">
              <a:spcAft>
                <a:spcPts val="1000"/>
              </a:spcAft>
              <a:buFont typeface="Wingdings" panose="05000000000000000000" pitchFamily="2" charset="2"/>
              <a:buChar char="q"/>
            </a:pPr>
            <a:r>
              <a:rPr lang="en-GB" sz="1700" b="1" dirty="0" err="1">
                <a:solidFill>
                  <a:srgbClr val="00B050"/>
                </a:solidFill>
              </a:rPr>
              <a:t>Identificar</a:t>
            </a:r>
            <a:r>
              <a:rPr lang="en-GB" sz="1700" b="1" dirty="0">
                <a:solidFill>
                  <a:srgbClr val="00B050"/>
                </a:solidFill>
              </a:rPr>
              <a:t> </a:t>
            </a:r>
            <a:r>
              <a:rPr lang="en-GB" sz="1700" b="1" dirty="0" err="1">
                <a:solidFill>
                  <a:srgbClr val="00B050"/>
                </a:solidFill>
              </a:rPr>
              <a:t>necesidades</a:t>
            </a:r>
            <a:r>
              <a:rPr lang="en-GB" sz="1700" b="1" dirty="0">
                <a:solidFill>
                  <a:srgbClr val="00B050"/>
                </a:solidFill>
              </a:rPr>
              <a:t> de </a:t>
            </a:r>
            <a:r>
              <a:rPr lang="en-GB" sz="1700" b="1" dirty="0" err="1">
                <a:solidFill>
                  <a:srgbClr val="00B050"/>
                </a:solidFill>
              </a:rPr>
              <a:t>aprendizaje</a:t>
            </a:r>
            <a:r>
              <a:rPr lang="en-GB" sz="1700" b="1" dirty="0">
                <a:solidFill>
                  <a:srgbClr val="00B050"/>
                </a:solidFill>
              </a:rPr>
              <a:t> </a:t>
            </a:r>
            <a:r>
              <a:rPr lang="en-GB" sz="1700" b="1" dirty="0" err="1">
                <a:solidFill>
                  <a:srgbClr val="00B050"/>
                </a:solidFill>
              </a:rPr>
              <a:t>adicionales</a:t>
            </a:r>
            <a:r>
              <a:rPr lang="en-GB" sz="1700" b="1" dirty="0">
                <a:solidFill>
                  <a:srgbClr val="00B050"/>
                </a:solidFill>
              </a:rPr>
              <a:t> (</a:t>
            </a:r>
            <a:r>
              <a:rPr lang="en-GB" sz="1700" b="1" dirty="0" err="1">
                <a:solidFill>
                  <a:srgbClr val="00B050"/>
                </a:solidFill>
              </a:rPr>
              <a:t>ver</a:t>
            </a:r>
            <a:r>
              <a:rPr lang="en-GB" sz="1700" b="1" dirty="0">
                <a:solidFill>
                  <a:srgbClr val="00B050"/>
                </a:solidFill>
              </a:rPr>
              <a:t> </a:t>
            </a:r>
            <a:r>
              <a:rPr lang="en-GB" sz="1700" b="1" dirty="0" err="1">
                <a:solidFill>
                  <a:srgbClr val="00B050"/>
                </a:solidFill>
              </a:rPr>
              <a:t>anexo</a:t>
            </a:r>
            <a:r>
              <a:rPr lang="en-GB" sz="1700" b="1" dirty="0">
                <a:solidFill>
                  <a:srgbClr val="00B050"/>
                </a:solidFill>
              </a:rPr>
              <a:t> </a:t>
            </a:r>
            <a:r>
              <a:rPr lang="en-GB" sz="1700" b="1" dirty="0" err="1">
                <a:solidFill>
                  <a:srgbClr val="00B050"/>
                </a:solidFill>
              </a:rPr>
              <a:t>técnico</a:t>
            </a:r>
            <a:r>
              <a:rPr lang="en-GB" sz="1700" b="1" dirty="0">
                <a:solidFill>
                  <a:srgbClr val="00B050"/>
                </a:solidFill>
              </a:rPr>
              <a:t> 3).</a:t>
            </a:r>
          </a:p>
          <a:p>
            <a:pPr marL="742950" lvl="1" indent="-285750">
              <a:spcAft>
                <a:spcPts val="1000"/>
              </a:spcAft>
              <a:buFont typeface="Wingdings" panose="05000000000000000000" pitchFamily="2" charset="2"/>
              <a:buChar char="q"/>
            </a:pPr>
            <a:r>
              <a:rPr lang="en-GB" sz="1700" b="1" dirty="0" err="1">
                <a:solidFill>
                  <a:srgbClr val="00B050"/>
                </a:solidFill>
              </a:rPr>
              <a:t>Prepárese</a:t>
            </a:r>
            <a:r>
              <a:rPr lang="en-GB" sz="1700" b="1" dirty="0">
                <a:solidFill>
                  <a:srgbClr val="00B050"/>
                </a:solidFill>
              </a:rPr>
              <a:t> para </a:t>
            </a:r>
            <a:r>
              <a:rPr lang="en-GB" sz="1700" b="1" dirty="0" err="1">
                <a:solidFill>
                  <a:srgbClr val="00B050"/>
                </a:solidFill>
              </a:rPr>
              <a:t>cierres</a:t>
            </a:r>
            <a:r>
              <a:rPr lang="en-GB" sz="1700" b="1" dirty="0">
                <a:solidFill>
                  <a:srgbClr val="00B050"/>
                </a:solidFill>
              </a:rPr>
              <a:t> </a:t>
            </a:r>
            <a:r>
              <a:rPr lang="en-GB" sz="1700" b="1" dirty="0" err="1">
                <a:solidFill>
                  <a:srgbClr val="00B050"/>
                </a:solidFill>
              </a:rPr>
              <a:t>escolares</a:t>
            </a:r>
            <a:r>
              <a:rPr lang="en-GB" sz="1700" b="1" dirty="0">
                <a:solidFill>
                  <a:srgbClr val="00B050"/>
                </a:solidFill>
              </a:rPr>
              <a:t> </a:t>
            </a:r>
            <a:r>
              <a:rPr lang="en-GB" sz="1700" b="1" dirty="0" err="1">
                <a:solidFill>
                  <a:srgbClr val="00B050"/>
                </a:solidFill>
              </a:rPr>
              <a:t>recurrentes</a:t>
            </a:r>
            <a:r>
              <a:rPr lang="en-GB" sz="1700" b="1" dirty="0">
                <a:solidFill>
                  <a:srgbClr val="00B050"/>
                </a:solidFill>
              </a:rPr>
              <a:t> o </a:t>
            </a:r>
            <a:r>
              <a:rPr lang="en-GB" sz="1700" b="1" dirty="0" err="1">
                <a:solidFill>
                  <a:srgbClr val="00B050"/>
                </a:solidFill>
              </a:rPr>
              <a:t>futuros</a:t>
            </a:r>
            <a:endParaRPr lang="en-GB" dirty="0">
              <a:solidFill>
                <a:srgbClr val="00B050"/>
              </a:solidFill>
            </a:endParaRPr>
          </a:p>
        </p:txBody>
      </p:sp>
    </p:spTree>
    <p:extLst>
      <p:ext uri="{BB962C8B-B14F-4D97-AF65-F5344CB8AC3E}">
        <p14:creationId xmlns:p14="http://schemas.microsoft.com/office/powerpoint/2010/main" val="185194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7325751" cy="996655"/>
          </a:xfrm>
        </p:spPr>
        <p:txBody>
          <a:bodyPr>
            <a:normAutofit fontScale="90000"/>
          </a:bodyPr>
          <a:lstStyle/>
          <a:p>
            <a:r>
              <a:rPr lang="es-ES" sz="3200" b="1" dirty="0"/>
              <a:t>Lista de verificación  integrada para un regreso seguro a la escuela</a:t>
            </a:r>
            <a:r>
              <a:rPr lang="en-GB" sz="3200" dirty="0"/>
              <a:t> / </a:t>
            </a:r>
            <a:r>
              <a:rPr lang="es-MX" sz="3200" b="1" dirty="0">
                <a:solidFill>
                  <a:srgbClr val="FF0000"/>
                </a:solidFill>
              </a:rPr>
              <a:t>PROTECCIÓN INFANTIL / SALUD MENTAL Y APOYO PSICOSOCIAL (MHPSS)</a:t>
            </a:r>
            <a:endParaRPr lang="en-US" sz="3200" b="1" dirty="0">
              <a:solidFill>
                <a:srgbClr val="FF0000"/>
              </a:solidFill>
            </a:endParaRPr>
          </a:p>
        </p:txBody>
      </p:sp>
      <p:sp>
        <p:nvSpPr>
          <p:cNvPr id="7" name="TextBox 6">
            <a:extLst>
              <a:ext uri="{FF2B5EF4-FFF2-40B4-BE49-F238E27FC236}">
                <a16:creationId xmlns:a16="http://schemas.microsoft.com/office/drawing/2014/main" id="{8299F11D-F6BE-4D8B-B4AC-78879DB88B78}"/>
              </a:ext>
            </a:extLst>
          </p:cNvPr>
          <p:cNvSpPr txBox="1"/>
          <p:nvPr/>
        </p:nvSpPr>
        <p:spPr>
          <a:xfrm>
            <a:off x="679937" y="1508369"/>
            <a:ext cx="11113477" cy="4160113"/>
          </a:xfrm>
          <a:prstGeom prst="rect">
            <a:avLst/>
          </a:prstGeom>
          <a:noFill/>
        </p:spPr>
        <p:txBody>
          <a:bodyPr wrap="square" lIns="0" tIns="0" rIns="0" bIns="0" rtlCol="0" anchor="t">
            <a:spAutoFit/>
          </a:bodyPr>
          <a:lstStyle/>
          <a:p>
            <a:pPr lvl="1">
              <a:spcAft>
                <a:spcPts val="1000"/>
              </a:spcAft>
            </a:pPr>
            <a:r>
              <a:rPr lang="es-ES" sz="1700" b="1" u="sng" dirty="0"/>
              <a:t>Antes de reabrir las escuelas:</a:t>
            </a:r>
            <a:endParaRPr lang="en-GB" sz="1700" u="sng" dirty="0"/>
          </a:p>
          <a:p>
            <a:pPr marL="742950" lvl="1" indent="-285750">
              <a:spcAft>
                <a:spcPts val="600"/>
              </a:spcAft>
              <a:buFont typeface="Wingdings" panose="05000000000000000000" pitchFamily="2" charset="2"/>
              <a:buChar char="q"/>
            </a:pPr>
            <a:r>
              <a:rPr lang="es-ES" sz="1700" b="1" dirty="0">
                <a:solidFill>
                  <a:srgbClr val="FF0000"/>
                </a:solidFill>
              </a:rPr>
              <a:t>Preparar a los docentes y al personal educativo para satisfacer las necesidades psicosociales y de protección de los niños, niñas y jóvenes y para gestionar su propia salud y bienestar (véase el anexo técnico 3).</a:t>
            </a:r>
            <a:endParaRPr lang="en-GB" sz="1700" b="1" dirty="0">
              <a:solidFill>
                <a:srgbClr val="FF0000"/>
              </a:solidFill>
            </a:endParaRPr>
          </a:p>
          <a:p>
            <a:pPr marL="742950" lvl="1" indent="-285750">
              <a:spcAft>
                <a:spcPts val="600"/>
              </a:spcAft>
              <a:buFont typeface="Wingdings" panose="05000000000000000000" pitchFamily="2" charset="2"/>
              <a:buChar char="q"/>
            </a:pPr>
            <a:r>
              <a:rPr lang="en-GB" sz="1700" b="1" dirty="0" err="1">
                <a:solidFill>
                  <a:srgbClr val="FF0000"/>
                </a:solidFill>
              </a:rPr>
              <a:t>Actualizar</a:t>
            </a:r>
            <a:r>
              <a:rPr lang="en-GB" sz="1700" b="1" dirty="0">
                <a:solidFill>
                  <a:srgbClr val="FF0000"/>
                </a:solidFill>
              </a:rPr>
              <a:t> / </a:t>
            </a:r>
            <a:r>
              <a:rPr lang="en-GB" sz="1700" b="1" dirty="0" err="1">
                <a:solidFill>
                  <a:srgbClr val="FF0000"/>
                </a:solidFill>
              </a:rPr>
              <a:t>establecer</a:t>
            </a:r>
            <a:r>
              <a:rPr lang="en-GB" sz="1700" b="1" dirty="0">
                <a:solidFill>
                  <a:srgbClr val="FF0000"/>
                </a:solidFill>
              </a:rPr>
              <a:t> </a:t>
            </a:r>
            <a:r>
              <a:rPr lang="en-GB" sz="1700" b="1" dirty="0" err="1">
                <a:solidFill>
                  <a:srgbClr val="FF0000"/>
                </a:solidFill>
              </a:rPr>
              <a:t>mecanismos</a:t>
            </a:r>
            <a:r>
              <a:rPr lang="en-GB" sz="1700" b="1" dirty="0">
                <a:solidFill>
                  <a:srgbClr val="FF0000"/>
                </a:solidFill>
              </a:rPr>
              <a:t> de </a:t>
            </a:r>
            <a:r>
              <a:rPr lang="en-GB" sz="1700" b="1" dirty="0" err="1">
                <a:solidFill>
                  <a:srgbClr val="FF0000"/>
                </a:solidFill>
              </a:rPr>
              <a:t>referencia</a:t>
            </a:r>
            <a:r>
              <a:rPr lang="en-GB" sz="1700" b="1" dirty="0">
                <a:solidFill>
                  <a:srgbClr val="FF0000"/>
                </a:solidFill>
              </a:rPr>
              <a:t> </a:t>
            </a:r>
            <a:r>
              <a:rPr lang="en-GB" sz="1700" b="1" dirty="0" err="1">
                <a:solidFill>
                  <a:srgbClr val="FF0000"/>
                </a:solidFill>
              </a:rPr>
              <a:t>efectivos</a:t>
            </a:r>
            <a:r>
              <a:rPr lang="en-GB" sz="1700" b="1" dirty="0">
                <a:solidFill>
                  <a:srgbClr val="FF0000"/>
                </a:solidFill>
              </a:rPr>
              <a:t>.</a:t>
            </a:r>
          </a:p>
          <a:p>
            <a:pPr marL="1200150" lvl="2" indent="-285750">
              <a:spcAft>
                <a:spcPts val="600"/>
              </a:spcAft>
              <a:buFont typeface="Wingdings" panose="05000000000000000000" pitchFamily="2" charset="2"/>
              <a:buChar char="q"/>
            </a:pPr>
            <a:r>
              <a:rPr lang="es-ES" sz="1600" b="1" dirty="0"/>
              <a:t>Actualice los mecanismos de notificación y derivación basados en la escuela para las preocupaciones de protección y salud, asegurándose de que sean sensibles al género, inclusivos y adaptados a la edad para el contexto COVID si es necesario. Prueba de canales de comunicación.</a:t>
            </a:r>
            <a:endParaRPr lang="en-GB" sz="1600" b="1" dirty="0"/>
          </a:p>
          <a:p>
            <a:pPr marL="742950" lvl="1" indent="-285750">
              <a:spcAft>
                <a:spcPts val="600"/>
              </a:spcAft>
              <a:buFont typeface="Wingdings" panose="05000000000000000000" pitchFamily="2" charset="2"/>
              <a:buChar char="q"/>
            </a:pPr>
            <a:r>
              <a:rPr lang="es-ES" sz="1700" b="1" dirty="0">
                <a:solidFill>
                  <a:srgbClr val="FF0000"/>
                </a:solidFill>
              </a:rPr>
              <a:t>Organizar con trabajadores de protección infantil y / o trabajadores sociales para apoyar la reapertura de la escuela.</a:t>
            </a:r>
            <a:endParaRPr lang="en-GB" sz="1700" b="1" dirty="0">
              <a:solidFill>
                <a:srgbClr val="FF0000"/>
              </a:solidFill>
            </a:endParaRPr>
          </a:p>
          <a:p>
            <a:pPr lvl="1">
              <a:spcAft>
                <a:spcPts val="600"/>
              </a:spcAft>
            </a:pPr>
            <a:r>
              <a:rPr lang="es-ES" sz="1700" b="1" u="sng" dirty="0"/>
              <a:t>Después de la reapertura de las escuelas:</a:t>
            </a:r>
            <a:endParaRPr lang="en-GB" sz="1700" b="1" u="sng" dirty="0"/>
          </a:p>
          <a:p>
            <a:pPr marL="742950" lvl="1" indent="-285750">
              <a:spcAft>
                <a:spcPts val="600"/>
              </a:spcAft>
              <a:buFont typeface="Wingdings" panose="05000000000000000000" pitchFamily="2" charset="2"/>
              <a:buChar char="q"/>
            </a:pPr>
            <a:r>
              <a:rPr lang="es-ES" sz="1700" b="1" dirty="0">
                <a:solidFill>
                  <a:srgbClr val="FF0000"/>
                </a:solidFill>
              </a:rPr>
              <a:t>Garantizar el apoyo psicosocial para niños y jóvenes, priorizando a las niñas y otros grupos vulnerables (ver anexo técnico 4).</a:t>
            </a:r>
            <a:endParaRPr lang="en-GB" sz="1700" b="1" dirty="0">
              <a:solidFill>
                <a:srgbClr val="FF0000"/>
              </a:solidFill>
            </a:endParaRPr>
          </a:p>
          <a:p>
            <a:pPr marL="1200150" lvl="2" indent="-285750">
              <a:spcAft>
                <a:spcPts val="1000"/>
              </a:spcAft>
              <a:buFont typeface="Wingdings" panose="05000000000000000000" pitchFamily="2" charset="2"/>
              <a:buChar char="q"/>
            </a:pPr>
            <a:r>
              <a:rPr lang="es-ES" sz="1600" b="1" dirty="0"/>
              <a:t>Identifique a niños, niñas y jóvenes en situaciones de alta angustia y con problemas de salud mental y remítalos a servicios especializados. La coordinación de las actividades y referencias de MHPSS en todos los sectores, incluyendo Educación, CP y Salud, es coordinada por los Grupos de Trabajo Técnicos de MHPSS (donde existan) a nivel de país</a:t>
            </a:r>
            <a:endParaRPr lang="en-GB" sz="1600" b="1" dirty="0"/>
          </a:p>
        </p:txBody>
      </p:sp>
    </p:spTree>
    <p:extLst>
      <p:ext uri="{BB962C8B-B14F-4D97-AF65-F5344CB8AC3E}">
        <p14:creationId xmlns:p14="http://schemas.microsoft.com/office/powerpoint/2010/main" val="418584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92F7E42-8DC7-439B-B8E2-0BC1044B6A2C}"/>
              </a:ext>
            </a:extLst>
          </p:cNvPr>
          <p:cNvSpPr/>
          <p:nvPr/>
        </p:nvSpPr>
        <p:spPr>
          <a:xfrm>
            <a:off x="0" y="0"/>
            <a:ext cx="4032738"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Título 1">
            <a:extLst>
              <a:ext uri="{FF2B5EF4-FFF2-40B4-BE49-F238E27FC236}">
                <a16:creationId xmlns:a16="http://schemas.microsoft.com/office/drawing/2014/main" id="{DA1203F2-6089-40C1-9E96-82153193CF63}"/>
              </a:ext>
            </a:extLst>
          </p:cNvPr>
          <p:cNvSpPr>
            <a:spLocks noGrp="1"/>
          </p:cNvSpPr>
          <p:nvPr>
            <p:ph type="title"/>
          </p:nvPr>
        </p:nvSpPr>
        <p:spPr>
          <a:xfrm>
            <a:off x="442913" y="2437446"/>
            <a:ext cx="3200400" cy="2286000"/>
          </a:xfrm>
        </p:spPr>
        <p:txBody>
          <a:bodyPr>
            <a:normAutofit fontScale="90000"/>
          </a:bodyPr>
          <a:lstStyle/>
          <a:p>
            <a:r>
              <a:rPr lang="es-MX" b="1" dirty="0"/>
              <a:t>Lista de verificación del regreso  seguro a los espacios amigables para directores o comités escolares</a:t>
            </a:r>
            <a:endParaRPr lang="es-PA" b="1" dirty="0"/>
          </a:p>
        </p:txBody>
      </p:sp>
      <p:pic>
        <p:nvPicPr>
          <p:cNvPr id="8" name="Marcador de contenido 7" descr="Imagen que contiene persona, tabla, joven, sostener&#10;&#10;Descripción generada automáticamente">
            <a:extLst>
              <a:ext uri="{FF2B5EF4-FFF2-40B4-BE49-F238E27FC236}">
                <a16:creationId xmlns:a16="http://schemas.microsoft.com/office/drawing/2014/main" id="{1EFCC4F0-343E-4D94-BEFF-B99714309B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7" r="9688"/>
          <a:stretch/>
        </p:blipFill>
        <p:spPr>
          <a:xfrm>
            <a:off x="4086226" y="0"/>
            <a:ext cx="8105774" cy="6858000"/>
          </a:xfrm>
        </p:spPr>
      </p:pic>
      <p:sp>
        <p:nvSpPr>
          <p:cNvPr id="3" name="CuadroTexto 2">
            <a:extLst>
              <a:ext uri="{FF2B5EF4-FFF2-40B4-BE49-F238E27FC236}">
                <a16:creationId xmlns:a16="http://schemas.microsoft.com/office/drawing/2014/main" id="{DA1F3C7A-7BFB-44CF-AD30-8BFD507DE417}"/>
              </a:ext>
            </a:extLst>
          </p:cNvPr>
          <p:cNvSpPr txBox="1"/>
          <p:nvPr/>
        </p:nvSpPr>
        <p:spPr>
          <a:xfrm>
            <a:off x="11279571" y="6673334"/>
            <a:ext cx="912429" cy="184666"/>
          </a:xfrm>
          <a:prstGeom prst="rect">
            <a:avLst/>
          </a:prstGeom>
          <a:noFill/>
        </p:spPr>
        <p:txBody>
          <a:bodyPr wrap="none" rtlCol="0">
            <a:spAutoFit/>
          </a:bodyPr>
          <a:lstStyle/>
          <a:p>
            <a:r>
              <a:rPr lang="es-MX" sz="600" dirty="0">
                <a:solidFill>
                  <a:schemeClr val="bg1">
                    <a:lumMod val="95000"/>
                  </a:schemeClr>
                </a:solidFill>
              </a:rPr>
              <a:t>Foto: Save the Children</a:t>
            </a:r>
            <a:endParaRPr lang="es-PA" sz="600" dirty="0">
              <a:solidFill>
                <a:schemeClr val="bg1">
                  <a:lumMod val="95000"/>
                </a:schemeClr>
              </a:solidFill>
            </a:endParaRPr>
          </a:p>
        </p:txBody>
      </p:sp>
    </p:spTree>
    <p:extLst>
      <p:ext uri="{BB962C8B-B14F-4D97-AF65-F5344CB8AC3E}">
        <p14:creationId xmlns:p14="http://schemas.microsoft.com/office/powerpoint/2010/main" val="2587116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FE02-8425-4BE6-BD78-A87839A68DAF}"/>
              </a:ext>
            </a:extLst>
          </p:cNvPr>
          <p:cNvSpPr>
            <a:spLocks noGrp="1"/>
          </p:cNvSpPr>
          <p:nvPr>
            <p:ph type="title"/>
          </p:nvPr>
        </p:nvSpPr>
        <p:spPr>
          <a:xfrm>
            <a:off x="6389075" y="1992923"/>
            <a:ext cx="5518307" cy="3317727"/>
          </a:xfrm>
        </p:spPr>
        <p:txBody>
          <a:bodyPr>
            <a:normAutofit/>
          </a:bodyPr>
          <a:lstStyle/>
          <a:p>
            <a:r>
              <a:rPr lang="es-MX" dirty="0">
                <a:solidFill>
                  <a:srgbClr val="92D050"/>
                </a:solidFill>
              </a:rPr>
              <a:t>Pasos antes de la reapertura para directores de escuelas y comités escolares</a:t>
            </a:r>
            <a:br>
              <a:rPr lang="es-MX" dirty="0">
                <a:solidFill>
                  <a:srgbClr val="92D050"/>
                </a:solidFill>
              </a:rPr>
            </a:br>
            <a:endParaRPr lang="es-PA" dirty="0">
              <a:solidFill>
                <a:srgbClr val="92D050"/>
              </a:solidFill>
            </a:endParaRPr>
          </a:p>
        </p:txBody>
      </p:sp>
      <p:pic>
        <p:nvPicPr>
          <p:cNvPr id="5" name="Imagen 4">
            <a:extLst>
              <a:ext uri="{FF2B5EF4-FFF2-40B4-BE49-F238E27FC236}">
                <a16:creationId xmlns:a16="http://schemas.microsoft.com/office/drawing/2014/main" id="{7E675C68-7254-42B6-90C2-DD2F1E6AC419}"/>
              </a:ext>
            </a:extLst>
          </p:cNvPr>
          <p:cNvPicPr>
            <a:picLocks noChangeAspect="1"/>
          </p:cNvPicPr>
          <p:nvPr/>
        </p:nvPicPr>
        <p:blipFill rotWithShape="1">
          <a:blip r:embed="rId2"/>
          <a:srcRect l="60866" t="10359" r="19807" b="12699"/>
          <a:stretch/>
        </p:blipFill>
        <p:spPr>
          <a:xfrm rot="21345218">
            <a:off x="1114445" y="316431"/>
            <a:ext cx="4757614" cy="6225137"/>
          </a:xfrm>
          <a:prstGeom prst="rect">
            <a:avLst/>
          </a:prstGeom>
        </p:spPr>
      </p:pic>
    </p:spTree>
    <p:extLst>
      <p:ext uri="{BB962C8B-B14F-4D97-AF65-F5344CB8AC3E}">
        <p14:creationId xmlns:p14="http://schemas.microsoft.com/office/powerpoint/2010/main" val="206028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92F7E42-8DC7-439B-B8E2-0BC1044B6A2C}"/>
              </a:ext>
            </a:extLst>
          </p:cNvPr>
          <p:cNvSpPr/>
          <p:nvPr/>
        </p:nvSpPr>
        <p:spPr>
          <a:xfrm>
            <a:off x="0" y="0"/>
            <a:ext cx="4032738" cy="6858000"/>
          </a:xfrm>
          <a:prstGeom prst="rect">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Título 1">
            <a:extLst>
              <a:ext uri="{FF2B5EF4-FFF2-40B4-BE49-F238E27FC236}">
                <a16:creationId xmlns:a16="http://schemas.microsoft.com/office/drawing/2014/main" id="{DA1203F2-6089-40C1-9E96-82153193CF63}"/>
              </a:ext>
            </a:extLst>
          </p:cNvPr>
          <p:cNvSpPr>
            <a:spLocks noGrp="1"/>
          </p:cNvSpPr>
          <p:nvPr>
            <p:ph type="title"/>
          </p:nvPr>
        </p:nvSpPr>
        <p:spPr>
          <a:xfrm>
            <a:off x="442913" y="2437446"/>
            <a:ext cx="3200400" cy="2286000"/>
          </a:xfrm>
        </p:spPr>
        <p:txBody>
          <a:bodyPr anchor="ctr">
            <a:normAutofit/>
          </a:bodyPr>
          <a:lstStyle/>
          <a:p>
            <a:r>
              <a:rPr lang="es-MX" b="1" dirty="0"/>
              <a:t>Anexos técnicos</a:t>
            </a:r>
          </a:p>
        </p:txBody>
      </p:sp>
      <p:sp>
        <p:nvSpPr>
          <p:cNvPr id="3" name="Marcador de contenido 2">
            <a:extLst>
              <a:ext uri="{FF2B5EF4-FFF2-40B4-BE49-F238E27FC236}">
                <a16:creationId xmlns:a16="http://schemas.microsoft.com/office/drawing/2014/main" id="{F15D20EA-C4D7-4DE1-954B-8B5949041BF9}"/>
              </a:ext>
            </a:extLst>
          </p:cNvPr>
          <p:cNvSpPr>
            <a:spLocks noGrp="1"/>
          </p:cNvSpPr>
          <p:nvPr>
            <p:ph idx="1"/>
          </p:nvPr>
        </p:nvSpPr>
        <p:spPr/>
        <p:txBody>
          <a:bodyPr/>
          <a:lstStyle/>
          <a:p>
            <a:endParaRPr lang="es-PA"/>
          </a:p>
        </p:txBody>
      </p:sp>
      <p:pic>
        <p:nvPicPr>
          <p:cNvPr id="7" name="Picture 6">
            <a:extLst>
              <a:ext uri="{FF2B5EF4-FFF2-40B4-BE49-F238E27FC236}">
                <a16:creationId xmlns:a16="http://schemas.microsoft.com/office/drawing/2014/main" id="{BB1C4A0D-8989-4BE3-8BBD-BAC09BA11B46}"/>
              </a:ext>
            </a:extLst>
          </p:cNvPr>
          <p:cNvPicPr>
            <a:picLocks noChangeAspect="1"/>
          </p:cNvPicPr>
          <p:nvPr/>
        </p:nvPicPr>
        <p:blipFill rotWithShape="1">
          <a:blip r:embed="rId2">
            <a:extLst>
              <a:ext uri="{28A0092B-C50C-407E-A947-70E740481C1C}">
                <a14:useLocalDpi xmlns:a14="http://schemas.microsoft.com/office/drawing/2010/main" val="0"/>
              </a:ext>
            </a:extLst>
          </a:blip>
          <a:srcRect l="8164" t="6764" r="34822" b="20843"/>
          <a:stretch/>
        </p:blipFill>
        <p:spPr>
          <a:xfrm>
            <a:off x="4100513" y="0"/>
            <a:ext cx="8091487" cy="6858000"/>
          </a:xfrm>
          <a:prstGeom prst="rect">
            <a:avLst/>
          </a:prstGeom>
        </p:spPr>
      </p:pic>
      <p:sp>
        <p:nvSpPr>
          <p:cNvPr id="5" name="CuadroTexto 4">
            <a:extLst>
              <a:ext uri="{FF2B5EF4-FFF2-40B4-BE49-F238E27FC236}">
                <a16:creationId xmlns:a16="http://schemas.microsoft.com/office/drawing/2014/main" id="{3DF6E41F-A863-4B29-81D5-CB5D66DC725C}"/>
              </a:ext>
            </a:extLst>
          </p:cNvPr>
          <p:cNvSpPr txBox="1"/>
          <p:nvPr/>
        </p:nvSpPr>
        <p:spPr>
          <a:xfrm>
            <a:off x="11292840" y="6693654"/>
            <a:ext cx="912429" cy="184666"/>
          </a:xfrm>
          <a:prstGeom prst="rect">
            <a:avLst/>
          </a:prstGeom>
          <a:noFill/>
        </p:spPr>
        <p:txBody>
          <a:bodyPr wrap="none" rtlCol="0">
            <a:spAutoFit/>
          </a:bodyPr>
          <a:lstStyle/>
          <a:p>
            <a:r>
              <a:rPr lang="es-MX" sz="600" dirty="0">
                <a:solidFill>
                  <a:schemeClr val="bg1">
                    <a:lumMod val="95000"/>
                  </a:schemeClr>
                </a:solidFill>
              </a:rPr>
              <a:t>Foto: Save the Children</a:t>
            </a:r>
            <a:endParaRPr lang="es-PA" sz="600" dirty="0">
              <a:solidFill>
                <a:schemeClr val="bg1">
                  <a:lumMod val="95000"/>
                </a:schemeClr>
              </a:solidFill>
            </a:endParaRPr>
          </a:p>
        </p:txBody>
      </p:sp>
    </p:spTree>
    <p:extLst>
      <p:ext uri="{BB962C8B-B14F-4D97-AF65-F5344CB8AC3E}">
        <p14:creationId xmlns:p14="http://schemas.microsoft.com/office/powerpoint/2010/main" val="2506742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BA873-9210-435F-AB46-AE0E43C0BD85}"/>
              </a:ext>
            </a:extLst>
          </p:cNvPr>
          <p:cNvSpPr>
            <a:spLocks noGrp="1"/>
          </p:cNvSpPr>
          <p:nvPr>
            <p:ph type="title"/>
          </p:nvPr>
        </p:nvSpPr>
        <p:spPr/>
        <p:txBody>
          <a:bodyPr/>
          <a:lstStyle/>
          <a:p>
            <a:r>
              <a:rPr lang="es-MX" dirty="0"/>
              <a:t>Anexos Técnicos</a:t>
            </a:r>
            <a:endParaRPr lang="es-PA" dirty="0"/>
          </a:p>
        </p:txBody>
      </p:sp>
      <p:sp>
        <p:nvSpPr>
          <p:cNvPr id="4" name="CuadroTexto 3">
            <a:extLst>
              <a:ext uri="{FF2B5EF4-FFF2-40B4-BE49-F238E27FC236}">
                <a16:creationId xmlns:a16="http://schemas.microsoft.com/office/drawing/2014/main" id="{13A62A4B-1036-4E45-9082-193B5DDD6CFA}"/>
              </a:ext>
            </a:extLst>
          </p:cNvPr>
          <p:cNvSpPr txBox="1"/>
          <p:nvPr/>
        </p:nvSpPr>
        <p:spPr>
          <a:xfrm>
            <a:off x="1097280" y="2264806"/>
            <a:ext cx="3080646" cy="3159383"/>
          </a:xfrm>
          <a:prstGeom prst="ellipse">
            <a:avLst/>
          </a:prstGeom>
          <a:solidFill>
            <a:schemeClr val="tx1">
              <a:lumMod val="60000"/>
              <a:lumOff val="40000"/>
            </a:schemeClr>
          </a:solidFill>
        </p:spPr>
        <p:txBody>
          <a:bodyPr wrap="square" rtlCol="0">
            <a:spAutoFit/>
          </a:bodyPr>
          <a:lstStyle/>
          <a:p>
            <a:pPr algn="ctr"/>
            <a:r>
              <a:rPr lang="es-MX" sz="14000" dirty="0">
                <a:solidFill>
                  <a:schemeClr val="bg1"/>
                </a:solidFill>
                <a:latin typeface="Arial Black" panose="020B0A04020102020204" pitchFamily="34" charset="0"/>
              </a:rPr>
              <a:t>7</a:t>
            </a:r>
            <a:endParaRPr lang="es-PA" sz="14000" dirty="0">
              <a:solidFill>
                <a:schemeClr val="bg1"/>
              </a:solidFill>
              <a:latin typeface="Arial Black" panose="020B0A04020102020204" pitchFamily="34" charset="0"/>
            </a:endParaRPr>
          </a:p>
        </p:txBody>
      </p:sp>
      <p:sp>
        <p:nvSpPr>
          <p:cNvPr id="5" name="CuadroTexto 4">
            <a:extLst>
              <a:ext uri="{FF2B5EF4-FFF2-40B4-BE49-F238E27FC236}">
                <a16:creationId xmlns:a16="http://schemas.microsoft.com/office/drawing/2014/main" id="{1EFAC003-DC76-459B-9678-963F487E475E}"/>
              </a:ext>
            </a:extLst>
          </p:cNvPr>
          <p:cNvSpPr txBox="1"/>
          <p:nvPr/>
        </p:nvSpPr>
        <p:spPr>
          <a:xfrm>
            <a:off x="4439070" y="1543091"/>
            <a:ext cx="7119884" cy="4524315"/>
          </a:xfrm>
          <a:prstGeom prst="rect">
            <a:avLst/>
          </a:prstGeom>
          <a:noFill/>
        </p:spPr>
        <p:txBody>
          <a:bodyPr wrap="square" rtlCol="0">
            <a:spAutoFit/>
          </a:bodyPr>
          <a:lstStyle/>
          <a:p>
            <a:pPr marL="285750" indent="-285750">
              <a:buClr>
                <a:srgbClr val="FF0000"/>
              </a:buClr>
              <a:buFont typeface="Wingdings" panose="05000000000000000000" pitchFamily="2" charset="2"/>
              <a:buChar char="ü"/>
              <a:defRPr/>
            </a:pPr>
            <a:r>
              <a:rPr lang="es-MX" sz="2400" b="1" dirty="0"/>
              <a:t>Anexo 1.</a:t>
            </a:r>
            <a:r>
              <a:rPr lang="es-MX" sz="2400" dirty="0"/>
              <a:t> Campañas participativas e inclusivas para el regreso a la escuela.</a:t>
            </a:r>
          </a:p>
          <a:p>
            <a:pPr marL="285750" indent="-285750">
              <a:buClr>
                <a:srgbClr val="FF0000"/>
              </a:buClr>
              <a:buFont typeface="Wingdings" panose="05000000000000000000" pitchFamily="2" charset="2"/>
              <a:buChar char="ü"/>
              <a:defRPr/>
            </a:pPr>
            <a:r>
              <a:rPr lang="es-MX" sz="2400" b="1" dirty="0"/>
              <a:t>Anexo 2. </a:t>
            </a:r>
            <a:r>
              <a:rPr lang="es-MX" sz="2400" dirty="0"/>
              <a:t>Sistemas de gestión de las ausencias</a:t>
            </a:r>
          </a:p>
          <a:p>
            <a:pPr marL="285750" indent="-285750">
              <a:buClr>
                <a:srgbClr val="FF0000"/>
              </a:buClr>
              <a:buFont typeface="Wingdings" panose="05000000000000000000" pitchFamily="2" charset="2"/>
              <a:buChar char="ü"/>
              <a:defRPr/>
            </a:pPr>
            <a:r>
              <a:rPr lang="es-MX" sz="2400" b="1" dirty="0"/>
              <a:t>Anexo 3. </a:t>
            </a:r>
            <a:r>
              <a:rPr lang="es-MX" sz="2400" dirty="0"/>
              <a:t>Capacitar a docentes en la transición de regreso a la escuela.</a:t>
            </a:r>
          </a:p>
          <a:p>
            <a:pPr marL="285750" indent="-285750">
              <a:buClr>
                <a:srgbClr val="FF0000"/>
              </a:buClr>
              <a:buFont typeface="Wingdings" panose="05000000000000000000" pitchFamily="2" charset="2"/>
              <a:buChar char="ü"/>
              <a:defRPr/>
            </a:pPr>
            <a:r>
              <a:rPr lang="es-MX" sz="2400" b="1" dirty="0"/>
              <a:t>Anexo 4. </a:t>
            </a:r>
            <a:r>
              <a:rPr lang="es-MX" sz="2400" dirty="0"/>
              <a:t>MHPSS para los niños y niñas al reabrir las escuelas,</a:t>
            </a:r>
          </a:p>
          <a:p>
            <a:pPr marL="285750" indent="-285750">
              <a:buClr>
                <a:srgbClr val="FF0000"/>
              </a:buClr>
              <a:buFont typeface="Wingdings" panose="05000000000000000000" pitchFamily="2" charset="2"/>
              <a:buChar char="ü"/>
              <a:defRPr/>
            </a:pPr>
            <a:r>
              <a:rPr lang="es-MX" sz="2400" b="1" dirty="0"/>
              <a:t>Anexo 5. </a:t>
            </a:r>
            <a:r>
              <a:rPr lang="es-MX" sz="2400" dirty="0"/>
              <a:t>Planificación participativa de la continuidad educativa y la protección</a:t>
            </a:r>
          </a:p>
          <a:p>
            <a:pPr marL="285750" indent="-285750">
              <a:buClr>
                <a:srgbClr val="FF0000"/>
              </a:buClr>
              <a:buFont typeface="Wingdings" panose="05000000000000000000" pitchFamily="2" charset="2"/>
              <a:buChar char="ü"/>
              <a:defRPr/>
            </a:pPr>
            <a:r>
              <a:rPr lang="es-MX" sz="2400" b="1" dirty="0"/>
              <a:t>Anexo 6. </a:t>
            </a:r>
            <a:r>
              <a:rPr lang="es-MX" sz="2400" dirty="0"/>
              <a:t>Adaptaciones para contextos de campamentos.</a:t>
            </a:r>
          </a:p>
          <a:p>
            <a:pPr marL="285750" indent="-285750">
              <a:buClr>
                <a:srgbClr val="FF0000"/>
              </a:buClr>
              <a:buFont typeface="Wingdings" panose="05000000000000000000" pitchFamily="2" charset="2"/>
              <a:buChar char="ü"/>
              <a:defRPr/>
            </a:pPr>
            <a:r>
              <a:rPr lang="es-MX" sz="2400" b="1" dirty="0"/>
              <a:t>Anexo 7. </a:t>
            </a:r>
            <a:r>
              <a:rPr lang="es-MX" sz="2400" dirty="0"/>
              <a:t>Mensajes de abogacía.</a:t>
            </a:r>
          </a:p>
        </p:txBody>
      </p:sp>
    </p:spTree>
    <p:extLst>
      <p:ext uri="{BB962C8B-B14F-4D97-AF65-F5344CB8AC3E}">
        <p14:creationId xmlns:p14="http://schemas.microsoft.com/office/powerpoint/2010/main" val="211169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4"/>
            <a:ext cx="7325751" cy="996655"/>
          </a:xfrm>
        </p:spPr>
        <p:txBody>
          <a:bodyPr>
            <a:normAutofit/>
          </a:bodyPr>
          <a:lstStyle/>
          <a:p>
            <a:r>
              <a:rPr lang="en-US" b="1" dirty="0"/>
              <a:t>La </a:t>
            </a:r>
            <a:r>
              <a:rPr lang="en-US" b="1" dirty="0" err="1"/>
              <a:t>guía</a:t>
            </a:r>
            <a:r>
              <a:rPr lang="en-US" b="1" dirty="0"/>
              <a:t> </a:t>
            </a:r>
            <a:r>
              <a:rPr lang="en-US" b="1" dirty="0" err="1"/>
              <a:t>ya</a:t>
            </a:r>
            <a:r>
              <a:rPr lang="en-US" b="1" dirty="0"/>
              <a:t> </a:t>
            </a:r>
            <a:r>
              <a:rPr lang="en-US" b="1" dirty="0" err="1"/>
              <a:t>está</a:t>
            </a:r>
            <a:r>
              <a:rPr lang="en-US" b="1" dirty="0"/>
              <a:t> </a:t>
            </a:r>
            <a:r>
              <a:rPr lang="en-US" b="1" dirty="0" err="1"/>
              <a:t>disponible</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397" y="1744132"/>
            <a:ext cx="2798612" cy="397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a:hlinkClick r:id="rId4"/>
          </p:cNvPr>
          <p:cNvPicPr>
            <a:picLocks noChangeAspect="1"/>
          </p:cNvPicPr>
          <p:nvPr/>
        </p:nvPicPr>
        <p:blipFill>
          <a:blip r:embed="rId5"/>
          <a:stretch>
            <a:fillRect/>
          </a:stretch>
        </p:blipFill>
        <p:spPr>
          <a:xfrm>
            <a:off x="4874707" y="4222539"/>
            <a:ext cx="5621623" cy="770531"/>
          </a:xfrm>
          <a:prstGeom prst="rect">
            <a:avLst/>
          </a:prstGeom>
        </p:spPr>
      </p:pic>
      <p:pic>
        <p:nvPicPr>
          <p:cNvPr id="7" name="6 Imagen" descr="Recorte de pantalla">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9514" y="2264992"/>
            <a:ext cx="3266246" cy="1540464"/>
          </a:xfrm>
          <a:prstGeom prst="rect">
            <a:avLst/>
          </a:prstGeom>
        </p:spPr>
      </p:pic>
    </p:spTree>
    <p:extLst>
      <p:ext uri="{BB962C8B-B14F-4D97-AF65-F5344CB8AC3E}">
        <p14:creationId xmlns:p14="http://schemas.microsoft.com/office/powerpoint/2010/main" val="74805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il icon in flat style email symbol in flat style">
            <a:extLst>
              <a:ext uri="{FF2B5EF4-FFF2-40B4-BE49-F238E27FC236}">
                <a16:creationId xmlns:a16="http://schemas.microsoft.com/office/drawing/2014/main" id="{3C6F7E5C-3857-44AF-B247-1DD17BE112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0259" b="10259"/>
          <a:stretch>
            <a:fillRect/>
          </a:stretch>
        </p:blipFill>
        <p:spPr bwMode="auto">
          <a:xfrm>
            <a:off x="5252004" y="1530468"/>
            <a:ext cx="1687992" cy="144968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F7F710D-CF3F-424D-A6F7-DF88818F2FDA}"/>
              </a:ext>
            </a:extLst>
          </p:cNvPr>
          <p:cNvSpPr txBox="1">
            <a:spLocks/>
          </p:cNvSpPr>
          <p:nvPr/>
        </p:nvSpPr>
        <p:spPr>
          <a:xfrm>
            <a:off x="2144371" y="679928"/>
            <a:ext cx="7989784"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¡QUEREMOS ESCUCHARTE!</a:t>
            </a:r>
            <a:endParaRPr lang="en-GB" dirty="0"/>
          </a:p>
        </p:txBody>
      </p:sp>
      <p:sp>
        <p:nvSpPr>
          <p:cNvPr id="6" name="Text Placeholder 8">
            <a:extLst>
              <a:ext uri="{FF2B5EF4-FFF2-40B4-BE49-F238E27FC236}">
                <a16:creationId xmlns:a16="http://schemas.microsoft.com/office/drawing/2014/main" id="{F9F65EC7-E186-4DF3-A054-F293C1C6C500}"/>
              </a:ext>
            </a:extLst>
          </p:cNvPr>
          <p:cNvSpPr txBox="1">
            <a:spLocks/>
          </p:cNvSpPr>
          <p:nvPr/>
        </p:nvSpPr>
        <p:spPr>
          <a:xfrm>
            <a:off x="445478" y="3261987"/>
            <a:ext cx="11746522" cy="824748"/>
          </a:xfrm>
          <a:prstGeom prst="rect">
            <a:avLst/>
          </a:prstGeom>
          <a:no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s-ES" sz="4400" b="1" dirty="0">
                <a:solidFill>
                  <a:schemeClr val="accent6"/>
                </a:solidFill>
              </a:rPr>
              <a:t>¡Comparte tus mejores prácticas y adaptaciones!</a:t>
            </a:r>
            <a:endParaRPr lang="en-US" sz="4400" b="1" dirty="0">
              <a:solidFill>
                <a:schemeClr val="accent6"/>
              </a:solidFill>
            </a:endParaRPr>
          </a:p>
        </p:txBody>
      </p:sp>
      <p:sp>
        <p:nvSpPr>
          <p:cNvPr id="7" name="Text Placeholder 10">
            <a:extLst>
              <a:ext uri="{FF2B5EF4-FFF2-40B4-BE49-F238E27FC236}">
                <a16:creationId xmlns:a16="http://schemas.microsoft.com/office/drawing/2014/main" id="{EB62F93C-A63C-480B-AB49-9AE750D34B5E}"/>
              </a:ext>
            </a:extLst>
          </p:cNvPr>
          <p:cNvSpPr txBox="1">
            <a:spLocks/>
          </p:cNvSpPr>
          <p:nvPr/>
        </p:nvSpPr>
        <p:spPr>
          <a:xfrm>
            <a:off x="1406229" y="4428899"/>
            <a:ext cx="9466067" cy="1359899"/>
          </a:xfrm>
          <a:prstGeom prst="rect">
            <a:avLst/>
          </a:prstGeom>
          <a:noFill/>
        </p:spPr>
        <p:txBody>
          <a:bodyPr/>
          <a:lstStyle>
            <a:defPPr>
              <a:defRPr lang="en-US"/>
            </a:defPPr>
            <a:lvl1pPr indent="0" algn="ctr">
              <a:lnSpc>
                <a:spcPct val="90000"/>
              </a:lnSpc>
              <a:spcBef>
                <a:spcPts val="1200"/>
              </a:spcBef>
              <a:spcAft>
                <a:spcPts val="200"/>
              </a:spcAft>
              <a:buClr>
                <a:schemeClr val="accent1"/>
              </a:buClr>
              <a:buSzPct val="100000"/>
              <a:buFont typeface="Calibri" panose="020F0502020204030204" pitchFamily="34" charset="0"/>
              <a:buNone/>
              <a:defRPr sz="3600" b="1">
                <a:solidFill>
                  <a:schemeClr val="accent6"/>
                </a:solidFill>
              </a:defRPr>
            </a:lvl1pPr>
            <a:lvl2pPr marL="384048" indent="-182880">
              <a:lnSpc>
                <a:spcPct val="90000"/>
              </a:lnSpc>
              <a:spcBef>
                <a:spcPts val="200"/>
              </a:spcBef>
              <a:spcAft>
                <a:spcPts val="400"/>
              </a:spcAft>
              <a:buClr>
                <a:schemeClr val="accent1"/>
              </a:buClr>
              <a:buFont typeface="Calibri" pitchFamily="34" charset="0"/>
              <a:buChar char="◦"/>
              <a:defRPr>
                <a:solidFill>
                  <a:schemeClr val="tx1">
                    <a:lumMod val="75000"/>
                    <a:lumOff val="25000"/>
                  </a:schemeClr>
                </a:solidFill>
              </a:defRPr>
            </a:lvl2pPr>
            <a:lvl3pPr marL="56692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a:t>
            </a:r>
            <a:r>
              <a:rPr lang="en-US" dirty="0" err="1"/>
              <a:t>Quiere</a:t>
            </a:r>
            <a:r>
              <a:rPr lang="en-US" dirty="0"/>
              <a:t> saber </a:t>
            </a:r>
            <a:r>
              <a:rPr lang="en-US" dirty="0" err="1"/>
              <a:t>más</a:t>
            </a:r>
            <a:r>
              <a:rPr lang="en-US" dirty="0"/>
              <a:t>?</a:t>
            </a:r>
          </a:p>
          <a:p>
            <a:r>
              <a:rPr lang="en-US" b="0" dirty="0">
                <a:solidFill>
                  <a:schemeClr val="accent3"/>
                </a:solidFill>
              </a:rPr>
              <a:t>elyse.leonard@savethechildren.org </a:t>
            </a:r>
          </a:p>
        </p:txBody>
      </p:sp>
    </p:spTree>
    <p:extLst>
      <p:ext uri="{BB962C8B-B14F-4D97-AF65-F5344CB8AC3E}">
        <p14:creationId xmlns:p14="http://schemas.microsoft.com/office/powerpoint/2010/main" val="276107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AAAEF-E2C6-40A1-89FE-A8D18DA982E5}"/>
              </a:ext>
            </a:extLst>
          </p:cNvPr>
          <p:cNvSpPr>
            <a:spLocks noGrp="1"/>
          </p:cNvSpPr>
          <p:nvPr>
            <p:ph type="title"/>
          </p:nvPr>
        </p:nvSpPr>
        <p:spPr/>
        <p:txBody>
          <a:bodyPr/>
          <a:lstStyle/>
          <a:p>
            <a:r>
              <a:rPr lang="es-MX" dirty="0"/>
              <a:t>Problemática</a:t>
            </a:r>
            <a:endParaRPr lang="es-PA" dirty="0"/>
          </a:p>
        </p:txBody>
      </p:sp>
      <p:sp>
        <p:nvSpPr>
          <p:cNvPr id="3" name="Marcador de contenido 2">
            <a:extLst>
              <a:ext uri="{FF2B5EF4-FFF2-40B4-BE49-F238E27FC236}">
                <a16:creationId xmlns:a16="http://schemas.microsoft.com/office/drawing/2014/main" id="{A8F2F965-B38E-4D5F-8664-CDE666F73870}"/>
              </a:ext>
            </a:extLst>
          </p:cNvPr>
          <p:cNvSpPr>
            <a:spLocks noGrp="1"/>
          </p:cNvSpPr>
          <p:nvPr>
            <p:ph idx="1"/>
          </p:nvPr>
        </p:nvSpPr>
        <p:spPr>
          <a:xfrm>
            <a:off x="976073" y="1771231"/>
            <a:ext cx="3462997" cy="4648200"/>
          </a:xfrm>
        </p:spPr>
        <p:txBody>
          <a:bodyPr>
            <a:normAutofit/>
          </a:bodyPr>
          <a:lstStyle/>
          <a:p>
            <a:r>
              <a:rPr lang="es-PA" sz="2200" dirty="0"/>
              <a:t>Según UNESCO, hasta principios de junio, 160 millones estudiantes de América Latina y el Caribe no acceden a servicios de educación de manera presencial como consecuencia del cierre de instituciones educativas como medida para detener la rápida propagación del COVID-19 </a:t>
            </a:r>
          </a:p>
        </p:txBody>
      </p:sp>
      <p:pic>
        <p:nvPicPr>
          <p:cNvPr id="1030" name="Picture 6">
            <a:extLst>
              <a:ext uri="{FF2B5EF4-FFF2-40B4-BE49-F238E27FC236}">
                <a16:creationId xmlns:a16="http://schemas.microsoft.com/office/drawing/2014/main" id="{563714E2-78DE-407A-A44D-E8E13AD0D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823" y="2251459"/>
            <a:ext cx="6158960" cy="319977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Imagen 3">
            <a:extLst>
              <a:ext uri="{FF2B5EF4-FFF2-40B4-BE49-F238E27FC236}">
                <a16:creationId xmlns:a16="http://schemas.microsoft.com/office/drawing/2014/main" id="{D36D34CF-53E2-44A1-9C19-15B4E3BF862B}"/>
              </a:ext>
            </a:extLst>
          </p:cNvPr>
          <p:cNvPicPr>
            <a:picLocks noChangeAspect="1"/>
          </p:cNvPicPr>
          <p:nvPr/>
        </p:nvPicPr>
        <p:blipFill rotWithShape="1">
          <a:blip r:embed="rId4">
            <a:clrChange>
              <a:clrFrom>
                <a:srgbClr val="ACC7F2"/>
              </a:clrFrom>
              <a:clrTo>
                <a:srgbClr val="ACC7F2">
                  <a:alpha val="0"/>
                </a:srgbClr>
              </a:clrTo>
            </a:clrChange>
            <a:duotone>
              <a:schemeClr val="accent2">
                <a:shade val="45000"/>
                <a:satMod val="135000"/>
              </a:schemeClr>
              <a:prstClr val="white"/>
            </a:duotone>
          </a:blip>
          <a:srcRect l="53173" t="39029" r="37019" b="26742"/>
          <a:stretch/>
        </p:blipFill>
        <p:spPr>
          <a:xfrm>
            <a:off x="4439070" y="1406769"/>
            <a:ext cx="3876827" cy="4648618"/>
          </a:xfrm>
          <a:prstGeom prst="rect">
            <a:avLst/>
          </a:prstGeom>
        </p:spPr>
      </p:pic>
    </p:spTree>
    <p:extLst>
      <p:ext uri="{BB962C8B-B14F-4D97-AF65-F5344CB8AC3E}">
        <p14:creationId xmlns:p14="http://schemas.microsoft.com/office/powerpoint/2010/main" val="783007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AC83783-A466-4746-B556-87C6FE125496}"/>
              </a:ext>
            </a:extLst>
          </p:cNvPr>
          <p:cNvGrpSpPr/>
          <p:nvPr/>
        </p:nvGrpSpPr>
        <p:grpSpPr>
          <a:xfrm>
            <a:off x="1184819" y="3007902"/>
            <a:ext cx="9822362" cy="2664648"/>
            <a:chOff x="1157117" y="3668302"/>
            <a:chExt cx="9822362" cy="2664648"/>
          </a:xfrm>
        </p:grpSpPr>
        <p:pic>
          <p:nvPicPr>
            <p:cNvPr id="3" name="Picture 4" descr="UNESCO logo">
              <a:extLst>
                <a:ext uri="{FF2B5EF4-FFF2-40B4-BE49-F238E27FC236}">
                  <a16:creationId xmlns:a16="http://schemas.microsoft.com/office/drawing/2014/main" id="{21AE27C8-61ED-489C-84D7-4D8FC00A3DB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154" r="14918"/>
            <a:stretch/>
          </p:blipFill>
          <p:spPr bwMode="auto">
            <a:xfrm>
              <a:off x="10267067" y="4400072"/>
              <a:ext cx="712412" cy="64805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91FC1A5-A662-4DC7-8911-5735D14114ED}"/>
                </a:ext>
              </a:extLst>
            </p:cNvPr>
            <p:cNvPicPr>
              <a:picLocks noChangeAspect="1"/>
            </p:cNvPicPr>
            <p:nvPr/>
          </p:nvPicPr>
          <p:blipFill>
            <a:blip r:embed="rId3"/>
            <a:stretch>
              <a:fillRect/>
            </a:stretch>
          </p:blipFill>
          <p:spPr>
            <a:xfrm>
              <a:off x="7678966" y="4429532"/>
              <a:ext cx="1284910" cy="408266"/>
            </a:xfrm>
            <a:prstGeom prst="rect">
              <a:avLst/>
            </a:prstGeom>
          </p:spPr>
        </p:pic>
        <p:pic>
          <p:nvPicPr>
            <p:cNvPr id="5" name="Imagen 4">
              <a:extLst>
                <a:ext uri="{FF2B5EF4-FFF2-40B4-BE49-F238E27FC236}">
                  <a16:creationId xmlns:a16="http://schemas.microsoft.com/office/drawing/2014/main" id="{46537624-C2EE-4A47-9CA2-85CB7914CB9B}"/>
                </a:ext>
              </a:extLst>
            </p:cNvPr>
            <p:cNvPicPr>
              <a:picLocks noChangeAspect="1"/>
            </p:cNvPicPr>
            <p:nvPr/>
          </p:nvPicPr>
          <p:blipFill>
            <a:blip r:embed="rId4"/>
            <a:stretch>
              <a:fillRect/>
            </a:stretch>
          </p:blipFill>
          <p:spPr>
            <a:xfrm>
              <a:off x="8963876" y="4399905"/>
              <a:ext cx="1338027" cy="425629"/>
            </a:xfrm>
            <a:prstGeom prst="rect">
              <a:avLst/>
            </a:prstGeom>
          </p:spPr>
        </p:pic>
        <p:pic>
          <p:nvPicPr>
            <p:cNvPr id="6" name="Imagen 5">
              <a:extLst>
                <a:ext uri="{FF2B5EF4-FFF2-40B4-BE49-F238E27FC236}">
                  <a16:creationId xmlns:a16="http://schemas.microsoft.com/office/drawing/2014/main" id="{EA9D75E0-BC73-4265-BCE3-DB4DEBF81F54}"/>
                </a:ext>
              </a:extLst>
            </p:cNvPr>
            <p:cNvPicPr>
              <a:picLocks noChangeAspect="1"/>
            </p:cNvPicPr>
            <p:nvPr/>
          </p:nvPicPr>
          <p:blipFill>
            <a:blip r:embed="rId5"/>
            <a:stretch>
              <a:fillRect/>
            </a:stretch>
          </p:blipFill>
          <p:spPr>
            <a:xfrm>
              <a:off x="6413746" y="4405831"/>
              <a:ext cx="1284910" cy="396772"/>
            </a:xfrm>
            <a:prstGeom prst="rect">
              <a:avLst/>
            </a:prstGeom>
          </p:spPr>
        </p:pic>
        <p:pic>
          <p:nvPicPr>
            <p:cNvPr id="7" name="Imagen 6">
              <a:extLst>
                <a:ext uri="{FF2B5EF4-FFF2-40B4-BE49-F238E27FC236}">
                  <a16:creationId xmlns:a16="http://schemas.microsoft.com/office/drawing/2014/main" id="{2FE67F86-6F7F-4237-907C-3C6B05FB1408}"/>
                </a:ext>
              </a:extLst>
            </p:cNvPr>
            <p:cNvPicPr>
              <a:picLocks noChangeAspect="1"/>
            </p:cNvPicPr>
            <p:nvPr/>
          </p:nvPicPr>
          <p:blipFill>
            <a:blip r:embed="rId6"/>
            <a:stretch>
              <a:fillRect/>
            </a:stretch>
          </p:blipFill>
          <p:spPr>
            <a:xfrm>
              <a:off x="5375647" y="4439704"/>
              <a:ext cx="1058915" cy="421014"/>
            </a:xfrm>
            <a:prstGeom prst="rect">
              <a:avLst/>
            </a:prstGeom>
          </p:spPr>
        </p:pic>
        <p:pic>
          <p:nvPicPr>
            <p:cNvPr id="8" name="Imagen 7">
              <a:extLst>
                <a:ext uri="{FF2B5EF4-FFF2-40B4-BE49-F238E27FC236}">
                  <a16:creationId xmlns:a16="http://schemas.microsoft.com/office/drawing/2014/main" id="{4962F03C-B18C-49F2-BFC5-67E78BD0DA3D}"/>
                </a:ext>
              </a:extLst>
            </p:cNvPr>
            <p:cNvPicPr>
              <a:picLocks noChangeAspect="1"/>
            </p:cNvPicPr>
            <p:nvPr/>
          </p:nvPicPr>
          <p:blipFill>
            <a:blip r:embed="rId7">
              <a:clrChange>
                <a:clrFrom>
                  <a:srgbClr val="FFFFFE"/>
                </a:clrFrom>
                <a:clrTo>
                  <a:srgbClr val="FFFFFE">
                    <a:alpha val="0"/>
                  </a:srgbClr>
                </a:clrTo>
              </a:clrChange>
            </a:blip>
            <a:stretch>
              <a:fillRect/>
            </a:stretch>
          </p:blipFill>
          <p:spPr>
            <a:xfrm>
              <a:off x="2451906" y="4480974"/>
              <a:ext cx="1471749" cy="447083"/>
            </a:xfrm>
            <a:prstGeom prst="rect">
              <a:avLst/>
            </a:prstGeom>
          </p:spPr>
        </p:pic>
        <p:pic>
          <p:nvPicPr>
            <p:cNvPr id="9" name="Imagen 8">
              <a:extLst>
                <a:ext uri="{FF2B5EF4-FFF2-40B4-BE49-F238E27FC236}">
                  <a16:creationId xmlns:a16="http://schemas.microsoft.com/office/drawing/2014/main" id="{8C2EB1D6-8ADA-4F5F-B3FF-FF5BD752670D}"/>
                </a:ext>
              </a:extLst>
            </p:cNvPr>
            <p:cNvPicPr>
              <a:picLocks noChangeAspect="1"/>
            </p:cNvPicPr>
            <p:nvPr/>
          </p:nvPicPr>
          <p:blipFill>
            <a:blip r:embed="rId8"/>
            <a:stretch>
              <a:fillRect/>
            </a:stretch>
          </p:blipFill>
          <p:spPr>
            <a:xfrm>
              <a:off x="1157117" y="4483872"/>
              <a:ext cx="1301457" cy="417278"/>
            </a:xfrm>
            <a:prstGeom prst="rect">
              <a:avLst/>
            </a:prstGeom>
          </p:spPr>
        </p:pic>
        <p:pic>
          <p:nvPicPr>
            <p:cNvPr id="10" name="Imagen 9">
              <a:extLst>
                <a:ext uri="{FF2B5EF4-FFF2-40B4-BE49-F238E27FC236}">
                  <a16:creationId xmlns:a16="http://schemas.microsoft.com/office/drawing/2014/main" id="{F4EC43B5-886F-40EF-A94B-748DFD1DE0D6}"/>
                </a:ext>
              </a:extLst>
            </p:cNvPr>
            <p:cNvPicPr>
              <a:picLocks noChangeAspect="1"/>
            </p:cNvPicPr>
            <p:nvPr/>
          </p:nvPicPr>
          <p:blipFill>
            <a:blip r:embed="rId8"/>
            <a:stretch>
              <a:fillRect/>
            </a:stretch>
          </p:blipFill>
          <p:spPr>
            <a:xfrm>
              <a:off x="3944578" y="4437006"/>
              <a:ext cx="1410146" cy="452126"/>
            </a:xfrm>
            <a:prstGeom prst="rect">
              <a:avLst/>
            </a:prstGeom>
          </p:spPr>
        </p:pic>
        <p:pic>
          <p:nvPicPr>
            <p:cNvPr id="11" name="Imagen 10" descr="Imagen que contiene cuchillo&#10;&#10;Descripción generada automáticamente">
              <a:extLst>
                <a:ext uri="{FF2B5EF4-FFF2-40B4-BE49-F238E27FC236}">
                  <a16:creationId xmlns:a16="http://schemas.microsoft.com/office/drawing/2014/main" id="{FE2A10D0-ECDC-45CE-A7C3-2E28D8141EF9}"/>
                </a:ext>
              </a:extLst>
            </p:cNvPr>
            <p:cNvPicPr>
              <a:picLocks noChangeAspect="1"/>
            </p:cNvPicPr>
            <p:nvPr/>
          </p:nvPicPr>
          <p:blipFill rotWithShape="1">
            <a:blip r:embed="rId9">
              <a:extLst>
                <a:ext uri="{28A0092B-C50C-407E-A947-70E740481C1C}">
                  <a14:useLocalDpi xmlns:a14="http://schemas.microsoft.com/office/drawing/2010/main" val="0"/>
                </a:ext>
              </a:extLst>
            </a:blip>
            <a:srcRect l="3261" t="16921" r="10256" b="21310"/>
            <a:stretch/>
          </p:blipFill>
          <p:spPr>
            <a:xfrm>
              <a:off x="6256306" y="3668302"/>
              <a:ext cx="2065115" cy="517594"/>
            </a:xfrm>
            <a:prstGeom prst="rect">
              <a:avLst/>
            </a:prstGeom>
          </p:spPr>
        </p:pic>
        <p:pic>
          <p:nvPicPr>
            <p:cNvPr id="12" name="Imagen 11">
              <a:extLst>
                <a:ext uri="{FF2B5EF4-FFF2-40B4-BE49-F238E27FC236}">
                  <a16:creationId xmlns:a16="http://schemas.microsoft.com/office/drawing/2014/main" id="{718381DC-B8EB-4662-B484-DC213C9C8D6B}"/>
                </a:ext>
              </a:extLst>
            </p:cNvPr>
            <p:cNvPicPr>
              <a:picLocks noChangeAspect="1"/>
            </p:cNvPicPr>
            <p:nvPr/>
          </p:nvPicPr>
          <p:blipFill>
            <a:blip r:embed="rId10"/>
            <a:stretch>
              <a:fillRect/>
            </a:stretch>
          </p:blipFill>
          <p:spPr>
            <a:xfrm>
              <a:off x="4193915" y="3739096"/>
              <a:ext cx="1732886" cy="419838"/>
            </a:xfrm>
            <a:prstGeom prst="rect">
              <a:avLst/>
            </a:prstGeom>
          </p:spPr>
        </p:pic>
        <p:pic>
          <p:nvPicPr>
            <p:cNvPr id="13" name="Imagen 12">
              <a:extLst>
                <a:ext uri="{FF2B5EF4-FFF2-40B4-BE49-F238E27FC236}">
                  <a16:creationId xmlns:a16="http://schemas.microsoft.com/office/drawing/2014/main" id="{04FA2DBD-78D5-4A20-971F-E9C7CD010BE6}"/>
                </a:ext>
              </a:extLst>
            </p:cNvPr>
            <p:cNvPicPr>
              <a:picLocks noChangeAspect="1"/>
            </p:cNvPicPr>
            <p:nvPr/>
          </p:nvPicPr>
          <p:blipFill rotWithShape="1">
            <a:blip r:embed="rId11"/>
            <a:srcRect b="28007"/>
            <a:stretch/>
          </p:blipFill>
          <p:spPr>
            <a:xfrm>
              <a:off x="2630832" y="5123817"/>
              <a:ext cx="1085418" cy="376482"/>
            </a:xfrm>
            <a:prstGeom prst="rect">
              <a:avLst/>
            </a:prstGeom>
          </p:spPr>
        </p:pic>
        <p:pic>
          <p:nvPicPr>
            <p:cNvPr id="14" name="Imagen 13" descr="Imagen que contiene dibujo&#10;&#10;Descripción generada automáticamente">
              <a:extLst>
                <a:ext uri="{FF2B5EF4-FFF2-40B4-BE49-F238E27FC236}">
                  <a16:creationId xmlns:a16="http://schemas.microsoft.com/office/drawing/2014/main" id="{FC650608-3229-48C6-B4AE-D9EE141BC0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48442" y="5080653"/>
              <a:ext cx="1089463" cy="440043"/>
            </a:xfrm>
            <a:prstGeom prst="rect">
              <a:avLst/>
            </a:prstGeom>
          </p:spPr>
        </p:pic>
        <p:pic>
          <p:nvPicPr>
            <p:cNvPr id="15" name="Imagen 14">
              <a:extLst>
                <a:ext uri="{FF2B5EF4-FFF2-40B4-BE49-F238E27FC236}">
                  <a16:creationId xmlns:a16="http://schemas.microsoft.com/office/drawing/2014/main" id="{3BE0DA01-CBDA-4145-AED1-3E70F6BF3E89}"/>
                </a:ext>
              </a:extLst>
            </p:cNvPr>
            <p:cNvPicPr>
              <a:picLocks noChangeAspect="1"/>
            </p:cNvPicPr>
            <p:nvPr/>
          </p:nvPicPr>
          <p:blipFill rotWithShape="1">
            <a:blip r:embed="rId13"/>
            <a:srcRect l="46856" t="20330" r="4285" b="41681"/>
            <a:stretch/>
          </p:blipFill>
          <p:spPr>
            <a:xfrm>
              <a:off x="4006164" y="5080653"/>
              <a:ext cx="1552545" cy="396755"/>
            </a:xfrm>
            <a:prstGeom prst="rect">
              <a:avLst/>
            </a:prstGeom>
          </p:spPr>
        </p:pic>
        <p:pic>
          <p:nvPicPr>
            <p:cNvPr id="16" name="Imagen 15">
              <a:extLst>
                <a:ext uri="{FF2B5EF4-FFF2-40B4-BE49-F238E27FC236}">
                  <a16:creationId xmlns:a16="http://schemas.microsoft.com/office/drawing/2014/main" id="{2F553E1E-2D2B-4DF5-BCBC-5C253708DB54}"/>
                </a:ext>
              </a:extLst>
            </p:cNvPr>
            <p:cNvPicPr>
              <a:picLocks noChangeAspect="1"/>
            </p:cNvPicPr>
            <p:nvPr/>
          </p:nvPicPr>
          <p:blipFill>
            <a:blip r:embed="rId14"/>
            <a:stretch>
              <a:fillRect/>
            </a:stretch>
          </p:blipFill>
          <p:spPr>
            <a:xfrm>
              <a:off x="5724588" y="5111588"/>
              <a:ext cx="1046588" cy="445415"/>
            </a:xfrm>
            <a:prstGeom prst="rect">
              <a:avLst/>
            </a:prstGeom>
          </p:spPr>
        </p:pic>
        <p:pic>
          <p:nvPicPr>
            <p:cNvPr id="17" name="Imagen 16">
              <a:extLst>
                <a:ext uri="{FF2B5EF4-FFF2-40B4-BE49-F238E27FC236}">
                  <a16:creationId xmlns:a16="http://schemas.microsoft.com/office/drawing/2014/main" id="{F8A104F6-D5C0-4884-BF92-D713760B5C01}"/>
                </a:ext>
              </a:extLst>
            </p:cNvPr>
            <p:cNvPicPr>
              <a:picLocks noChangeAspect="1"/>
            </p:cNvPicPr>
            <p:nvPr/>
          </p:nvPicPr>
          <p:blipFill>
            <a:blip r:embed="rId15"/>
            <a:stretch>
              <a:fillRect/>
            </a:stretch>
          </p:blipFill>
          <p:spPr>
            <a:xfrm>
              <a:off x="8389044" y="5054417"/>
              <a:ext cx="799318" cy="559755"/>
            </a:xfrm>
            <a:prstGeom prst="rect">
              <a:avLst/>
            </a:prstGeom>
          </p:spPr>
        </p:pic>
        <p:grpSp>
          <p:nvGrpSpPr>
            <p:cNvPr id="18" name="Grupo 17">
              <a:extLst>
                <a:ext uri="{FF2B5EF4-FFF2-40B4-BE49-F238E27FC236}">
                  <a16:creationId xmlns:a16="http://schemas.microsoft.com/office/drawing/2014/main" id="{37411E25-92AA-4E6D-8FFE-EC17CB1DCA82}"/>
                </a:ext>
              </a:extLst>
            </p:cNvPr>
            <p:cNvGrpSpPr/>
            <p:nvPr/>
          </p:nvGrpSpPr>
          <p:grpSpPr>
            <a:xfrm>
              <a:off x="2107006" y="5796052"/>
              <a:ext cx="7999286" cy="536898"/>
              <a:chOff x="3082366" y="5922944"/>
              <a:chExt cx="7999286" cy="536898"/>
            </a:xfrm>
          </p:grpSpPr>
          <p:pic>
            <p:nvPicPr>
              <p:cNvPr id="19" name="Imagen 18">
                <a:extLst>
                  <a:ext uri="{FF2B5EF4-FFF2-40B4-BE49-F238E27FC236}">
                    <a16:creationId xmlns:a16="http://schemas.microsoft.com/office/drawing/2014/main" id="{AC6D2CE1-A9E8-467C-AD1E-B39AFEE4EA85}"/>
                  </a:ext>
                </a:extLst>
              </p:cNvPr>
              <p:cNvPicPr>
                <a:picLocks noChangeAspect="1"/>
              </p:cNvPicPr>
              <p:nvPr/>
            </p:nvPicPr>
            <p:blipFill>
              <a:blip r:embed="rId16"/>
              <a:stretch>
                <a:fillRect/>
              </a:stretch>
            </p:blipFill>
            <p:spPr>
              <a:xfrm>
                <a:off x="3082366" y="5947021"/>
                <a:ext cx="781406" cy="449830"/>
              </a:xfrm>
              <a:prstGeom prst="rect">
                <a:avLst/>
              </a:prstGeom>
            </p:spPr>
          </p:pic>
          <p:pic>
            <p:nvPicPr>
              <p:cNvPr id="20" name="Imagen 19">
                <a:extLst>
                  <a:ext uri="{FF2B5EF4-FFF2-40B4-BE49-F238E27FC236}">
                    <a16:creationId xmlns:a16="http://schemas.microsoft.com/office/drawing/2014/main" id="{C432297E-CFA0-45EB-ADFF-4DE4BB65BD4B}"/>
                  </a:ext>
                </a:extLst>
              </p:cNvPr>
              <p:cNvPicPr>
                <a:picLocks noChangeAspect="1"/>
              </p:cNvPicPr>
              <p:nvPr/>
            </p:nvPicPr>
            <p:blipFill>
              <a:blip r:embed="rId17"/>
              <a:stretch>
                <a:fillRect/>
              </a:stretch>
            </p:blipFill>
            <p:spPr>
              <a:xfrm>
                <a:off x="4239466" y="5973694"/>
                <a:ext cx="600664" cy="486148"/>
              </a:xfrm>
              <a:prstGeom prst="rect">
                <a:avLst/>
              </a:prstGeom>
            </p:spPr>
          </p:pic>
          <p:grpSp>
            <p:nvGrpSpPr>
              <p:cNvPr id="21" name="Grupo 20">
                <a:extLst>
                  <a:ext uri="{FF2B5EF4-FFF2-40B4-BE49-F238E27FC236}">
                    <a16:creationId xmlns:a16="http://schemas.microsoft.com/office/drawing/2014/main" id="{6FD6C4CE-E1FF-484E-AABF-45C5CDD93537}"/>
                  </a:ext>
                </a:extLst>
              </p:cNvPr>
              <p:cNvGrpSpPr/>
              <p:nvPr/>
            </p:nvGrpSpPr>
            <p:grpSpPr>
              <a:xfrm>
                <a:off x="5142017" y="5922944"/>
                <a:ext cx="5939635" cy="509624"/>
                <a:chOff x="2002969" y="4747198"/>
                <a:chExt cx="5939635" cy="509624"/>
              </a:xfrm>
            </p:grpSpPr>
            <p:pic>
              <p:nvPicPr>
                <p:cNvPr id="22" name="Imagen 21">
                  <a:extLst>
                    <a:ext uri="{FF2B5EF4-FFF2-40B4-BE49-F238E27FC236}">
                      <a16:creationId xmlns:a16="http://schemas.microsoft.com/office/drawing/2014/main" id="{D5691A2D-972F-40F9-9214-192FC02D0FA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02086" y="4747198"/>
                  <a:ext cx="2640518" cy="509624"/>
                </a:xfrm>
                <a:prstGeom prst="rect">
                  <a:avLst/>
                </a:prstGeom>
              </p:spPr>
            </p:pic>
            <p:grpSp>
              <p:nvGrpSpPr>
                <p:cNvPr id="23" name="Grupo 22">
                  <a:extLst>
                    <a:ext uri="{FF2B5EF4-FFF2-40B4-BE49-F238E27FC236}">
                      <a16:creationId xmlns:a16="http://schemas.microsoft.com/office/drawing/2014/main" id="{689BDC71-A0ED-4968-AB72-7B50CC395A51}"/>
                    </a:ext>
                  </a:extLst>
                </p:cNvPr>
                <p:cNvGrpSpPr/>
                <p:nvPr/>
              </p:nvGrpSpPr>
              <p:grpSpPr>
                <a:xfrm>
                  <a:off x="2002969" y="4822575"/>
                  <a:ext cx="3040775" cy="333340"/>
                  <a:chOff x="2002969" y="4822575"/>
                  <a:chExt cx="3040775" cy="333340"/>
                </a:xfrm>
              </p:grpSpPr>
              <p:pic>
                <p:nvPicPr>
                  <p:cNvPr id="24" name="Imagen 23">
                    <a:extLst>
                      <a:ext uri="{FF2B5EF4-FFF2-40B4-BE49-F238E27FC236}">
                        <a16:creationId xmlns:a16="http://schemas.microsoft.com/office/drawing/2014/main" id="{E0E9D574-298D-4449-A170-9B9C1A26DAA1}"/>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83364"/>
                  <a:stretch/>
                </p:blipFill>
                <p:spPr>
                  <a:xfrm>
                    <a:off x="2002969" y="4822575"/>
                    <a:ext cx="562427" cy="333340"/>
                  </a:xfrm>
                  <a:prstGeom prst="rect">
                    <a:avLst/>
                  </a:prstGeom>
                </p:spPr>
              </p:pic>
              <p:pic>
                <p:nvPicPr>
                  <p:cNvPr id="25" name="Imagen 24">
                    <a:extLst>
                      <a:ext uri="{FF2B5EF4-FFF2-40B4-BE49-F238E27FC236}">
                        <a16:creationId xmlns:a16="http://schemas.microsoft.com/office/drawing/2014/main" id="{F8D2E7B8-BA90-4849-8AFE-A36BDC9F39C7}"/>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6379" t="-32"/>
                  <a:stretch/>
                </p:blipFill>
                <p:spPr>
                  <a:xfrm>
                    <a:off x="2591470" y="4839362"/>
                    <a:ext cx="2452274" cy="289237"/>
                  </a:xfrm>
                  <a:prstGeom prst="rect">
                    <a:avLst/>
                  </a:prstGeom>
                </p:spPr>
              </p:pic>
            </p:grpSp>
          </p:grpSp>
        </p:grpSp>
      </p:grpSp>
      <p:pic>
        <p:nvPicPr>
          <p:cNvPr id="26" name="Imagen 25">
            <a:extLst>
              <a:ext uri="{FF2B5EF4-FFF2-40B4-BE49-F238E27FC236}">
                <a16:creationId xmlns:a16="http://schemas.microsoft.com/office/drawing/2014/main" id="{EA9DD2A6-D61C-4A5B-8DC7-7B8BD6C3858D}"/>
              </a:ext>
            </a:extLst>
          </p:cNvPr>
          <p:cNvPicPr>
            <a:picLocks noChangeAspect="1"/>
          </p:cNvPicPr>
          <p:nvPr/>
        </p:nvPicPr>
        <p:blipFill>
          <a:blip r:embed="rId21"/>
          <a:stretch>
            <a:fillRect/>
          </a:stretch>
        </p:blipFill>
        <p:spPr>
          <a:xfrm>
            <a:off x="2720816" y="1020802"/>
            <a:ext cx="6734282" cy="1512802"/>
          </a:xfrm>
          <a:prstGeom prst="rect">
            <a:avLst/>
          </a:prstGeom>
        </p:spPr>
      </p:pic>
    </p:spTree>
    <p:extLst>
      <p:ext uri="{BB962C8B-B14F-4D97-AF65-F5344CB8AC3E}">
        <p14:creationId xmlns:p14="http://schemas.microsoft.com/office/powerpoint/2010/main" val="215773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1B753-7DB1-4726-8139-CA08656EE8B0}"/>
              </a:ext>
            </a:extLst>
          </p:cNvPr>
          <p:cNvSpPr>
            <a:spLocks noGrp="1"/>
          </p:cNvSpPr>
          <p:nvPr>
            <p:ph type="title"/>
          </p:nvPr>
        </p:nvSpPr>
        <p:spPr/>
        <p:txBody>
          <a:bodyPr>
            <a:normAutofit fontScale="90000"/>
          </a:bodyPr>
          <a:lstStyle/>
          <a:p>
            <a:r>
              <a:rPr lang="es-PA" b="1" dirty="0"/>
              <a:t>Regreso a la escuela:  </a:t>
            </a:r>
            <a:r>
              <a:rPr lang="es-ES_tradnl" dirty="0"/>
              <a:t>¡</a:t>
            </a:r>
            <a:r>
              <a:rPr lang="es-PA" b="1" dirty="0"/>
              <a:t>Una oportunidad muy importante! </a:t>
            </a:r>
            <a:endParaRPr lang="es-PA" dirty="0"/>
          </a:p>
        </p:txBody>
      </p:sp>
      <p:sp>
        <p:nvSpPr>
          <p:cNvPr id="5" name="TextBox 2">
            <a:extLst>
              <a:ext uri="{FF2B5EF4-FFF2-40B4-BE49-F238E27FC236}">
                <a16:creationId xmlns:a16="http://schemas.microsoft.com/office/drawing/2014/main" id="{BCB1462A-E721-42B1-A6BC-039B01ECA3CE}"/>
              </a:ext>
            </a:extLst>
          </p:cNvPr>
          <p:cNvSpPr txBox="1"/>
          <p:nvPr/>
        </p:nvSpPr>
        <p:spPr>
          <a:xfrm>
            <a:off x="5509968" y="1782070"/>
            <a:ext cx="6002092"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50000"/>
                  </a:schemeClr>
                </a:solidFill>
              </a:rPr>
              <a:t>Marco </a:t>
            </a:r>
            <a:r>
              <a:rPr lang="en-US" dirty="0" err="1">
                <a:solidFill>
                  <a:schemeClr val="tx1">
                    <a:lumMod val="50000"/>
                  </a:schemeClr>
                </a:solidFill>
              </a:rPr>
              <a:t>para</a:t>
            </a:r>
            <a:r>
              <a:rPr lang="en-US" dirty="0">
                <a:solidFill>
                  <a:schemeClr val="tx1">
                    <a:lumMod val="50000"/>
                  </a:schemeClr>
                </a:solidFill>
              </a:rPr>
              <a:t> la </a:t>
            </a:r>
            <a:r>
              <a:rPr lang="en-US" dirty="0" err="1">
                <a:solidFill>
                  <a:schemeClr val="tx1">
                    <a:lumMod val="50000"/>
                  </a:schemeClr>
                </a:solidFill>
              </a:rPr>
              <a:t>reapertura</a:t>
            </a:r>
            <a:r>
              <a:rPr lang="en-US" dirty="0">
                <a:solidFill>
                  <a:schemeClr val="tx1">
                    <a:lumMod val="50000"/>
                  </a:schemeClr>
                </a:solidFill>
              </a:rPr>
              <a:t> de </a:t>
            </a:r>
            <a:r>
              <a:rPr lang="en-US" dirty="0" err="1">
                <a:solidFill>
                  <a:schemeClr val="tx1">
                    <a:lumMod val="50000"/>
                  </a:schemeClr>
                </a:solidFill>
              </a:rPr>
              <a:t>las</a:t>
            </a:r>
            <a:r>
              <a:rPr lang="en-US" dirty="0">
                <a:solidFill>
                  <a:schemeClr val="tx1">
                    <a:lumMod val="50000"/>
                  </a:schemeClr>
                </a:solidFill>
              </a:rPr>
              <a:t> </a:t>
            </a:r>
            <a:r>
              <a:rPr lang="en-US" dirty="0" err="1">
                <a:solidFill>
                  <a:schemeClr val="tx1">
                    <a:lumMod val="50000"/>
                  </a:schemeClr>
                </a:solidFill>
              </a:rPr>
              <a:t>escuelas</a:t>
            </a:r>
            <a:r>
              <a:rPr lang="en-US" dirty="0">
                <a:solidFill>
                  <a:schemeClr val="tx1">
                    <a:lumMod val="50000"/>
                  </a:schemeClr>
                </a:solidFill>
              </a:rPr>
              <a:t> (</a:t>
            </a:r>
            <a:r>
              <a:rPr lang="en-US" dirty="0" err="1">
                <a:solidFill>
                  <a:schemeClr val="tx1">
                    <a:lumMod val="50000"/>
                  </a:schemeClr>
                </a:solidFill>
              </a:rPr>
              <a:t>Abril</a:t>
            </a:r>
            <a:r>
              <a:rPr lang="en-US" dirty="0">
                <a:solidFill>
                  <a:schemeClr val="tx1">
                    <a:lumMod val="50000"/>
                  </a:schemeClr>
                </a:solidFill>
              </a:rPr>
              <a:t> 2020- </a:t>
            </a:r>
            <a:r>
              <a:rPr lang="en-US" dirty="0" err="1">
                <a:solidFill>
                  <a:schemeClr val="tx1">
                    <a:lumMod val="50000"/>
                  </a:schemeClr>
                </a:solidFill>
              </a:rPr>
              <a:t>Naciones</a:t>
            </a:r>
            <a:r>
              <a:rPr lang="en-US" dirty="0">
                <a:solidFill>
                  <a:schemeClr val="tx1">
                    <a:lumMod val="50000"/>
                  </a:schemeClr>
                </a:solidFill>
              </a:rPr>
              <a:t> </a:t>
            </a:r>
            <a:r>
              <a:rPr lang="en-US" dirty="0" err="1">
                <a:solidFill>
                  <a:schemeClr val="tx1">
                    <a:lumMod val="50000"/>
                  </a:schemeClr>
                </a:solidFill>
              </a:rPr>
              <a:t>Unidas</a:t>
            </a:r>
            <a:r>
              <a:rPr lang="en-US" dirty="0">
                <a:solidFill>
                  <a:schemeClr val="tx1">
                    <a:lumMod val="50000"/>
                  </a:schemeClr>
                </a:solidFill>
              </a:rPr>
              <a:t>)</a:t>
            </a:r>
          </a:p>
          <a:p>
            <a:pPr marL="285750" indent="-285750">
              <a:buFont typeface="Arial" panose="020B0604020202020204" pitchFamily="34" charset="0"/>
              <a:buChar char="•"/>
            </a:pPr>
            <a:endParaRPr lang="en-US" dirty="0">
              <a:solidFill>
                <a:schemeClr val="tx1">
                  <a:lumMod val="50000"/>
                </a:schemeClr>
              </a:solidFill>
            </a:endParaRPr>
          </a:p>
          <a:p>
            <a:pPr marL="285750" indent="-285750">
              <a:buFont typeface="Arial" panose="020B0604020202020204" pitchFamily="34" charset="0"/>
              <a:buChar char="•"/>
            </a:pPr>
            <a:r>
              <a:rPr lang="es-ES_tradnl" dirty="0">
                <a:solidFill>
                  <a:schemeClr val="tx1">
                    <a:lumMod val="50000"/>
                  </a:schemeClr>
                </a:solidFill>
              </a:rPr>
              <a:t>Consideraciones para las medidas de salud pública relativas a las escuelas en</a:t>
            </a:r>
            <a:r>
              <a:rPr lang="en-US" dirty="0">
                <a:solidFill>
                  <a:schemeClr val="tx1">
                    <a:lumMod val="50000"/>
                  </a:schemeClr>
                </a:solidFill>
              </a:rPr>
              <a:t> </a:t>
            </a:r>
            <a:r>
              <a:rPr lang="es-ES_tradnl" dirty="0">
                <a:solidFill>
                  <a:schemeClr val="tx1">
                    <a:lumMod val="50000"/>
                  </a:schemeClr>
                </a:solidFill>
              </a:rPr>
              <a:t>el contexto de la COVID-19 ( Mayo 2020-OMS)</a:t>
            </a:r>
          </a:p>
          <a:p>
            <a:pPr marL="285750" indent="-285750">
              <a:buFont typeface="Arial" panose="020B0604020202020204" pitchFamily="34" charset="0"/>
              <a:buChar char="•"/>
            </a:pPr>
            <a:endParaRPr lang="es-ES_tradnl" dirty="0">
              <a:solidFill>
                <a:schemeClr val="tx1">
                  <a:lumMod val="50000"/>
                </a:schemeClr>
              </a:solidFill>
            </a:endParaRPr>
          </a:p>
          <a:p>
            <a:pPr marL="285750" indent="-285750">
              <a:buFont typeface="Arial" panose="020B0604020202020204" pitchFamily="34" charset="0"/>
              <a:buChar char="•"/>
            </a:pPr>
            <a:r>
              <a:rPr lang="es-ES" dirty="0">
                <a:solidFill>
                  <a:schemeClr val="tx1">
                    <a:lumMod val="50000"/>
                  </a:schemeClr>
                </a:solidFill>
              </a:rPr>
              <a:t>Orientación para la prevención y el control de COVID-19 en las escuelas  (Mayo 2020-UNICEF con apoyo de OMS </a:t>
            </a:r>
            <a:r>
              <a:rPr lang="en-US" dirty="0">
                <a:solidFill>
                  <a:schemeClr val="tx1">
                    <a:lumMod val="50000"/>
                  </a:schemeClr>
                </a:solidFill>
              </a:rPr>
              <a:t>la </a:t>
            </a:r>
            <a:r>
              <a:rPr lang="en-US" dirty="0" err="1">
                <a:solidFill>
                  <a:schemeClr val="tx1">
                    <a:lumMod val="50000"/>
                  </a:schemeClr>
                </a:solidFill>
              </a:rPr>
              <a:t>Federación</a:t>
            </a:r>
            <a:r>
              <a:rPr lang="en-US" dirty="0">
                <a:solidFill>
                  <a:schemeClr val="tx1">
                    <a:lumMod val="50000"/>
                  </a:schemeClr>
                </a:solidFill>
              </a:rPr>
              <a:t> </a:t>
            </a:r>
            <a:r>
              <a:rPr lang="en-US" dirty="0" err="1">
                <a:solidFill>
                  <a:schemeClr val="tx1">
                    <a:lumMod val="50000"/>
                  </a:schemeClr>
                </a:solidFill>
              </a:rPr>
              <a:t>Internacional</a:t>
            </a:r>
            <a:r>
              <a:rPr lang="en-US" dirty="0">
                <a:solidFill>
                  <a:schemeClr val="tx1">
                    <a:lumMod val="50000"/>
                  </a:schemeClr>
                </a:solidFill>
              </a:rPr>
              <a:t> de </a:t>
            </a:r>
            <a:r>
              <a:rPr lang="en-US" dirty="0" err="1">
                <a:solidFill>
                  <a:schemeClr val="tx1">
                    <a:lumMod val="50000"/>
                  </a:schemeClr>
                </a:solidFill>
              </a:rPr>
              <a:t>Sociedades</a:t>
            </a:r>
            <a:r>
              <a:rPr lang="en-US" dirty="0">
                <a:solidFill>
                  <a:schemeClr val="tx1">
                    <a:lumMod val="50000"/>
                  </a:schemeClr>
                </a:solidFill>
              </a:rPr>
              <a:t> de la Cruz </a:t>
            </a:r>
            <a:r>
              <a:rPr lang="en-US" dirty="0" err="1">
                <a:solidFill>
                  <a:schemeClr val="tx1">
                    <a:lumMod val="50000"/>
                  </a:schemeClr>
                </a:solidFill>
              </a:rPr>
              <a:t>Roja</a:t>
            </a:r>
            <a:r>
              <a:rPr lang="en-US" dirty="0">
                <a:solidFill>
                  <a:schemeClr val="tx1">
                    <a:lumMod val="50000"/>
                  </a:schemeClr>
                </a:solidFill>
              </a:rPr>
              <a:t> y de la Media Luna </a:t>
            </a:r>
            <a:r>
              <a:rPr lang="en-US" dirty="0" err="1">
                <a:solidFill>
                  <a:schemeClr val="tx1">
                    <a:lumMod val="50000"/>
                  </a:schemeClr>
                </a:solidFill>
              </a:rPr>
              <a:t>Roja</a:t>
            </a:r>
            <a:r>
              <a:rPr lang="en-US" dirty="0">
                <a:solidFill>
                  <a:schemeClr val="tx1">
                    <a:lumMod val="50000"/>
                  </a:schemeClr>
                </a:solidFill>
              </a:rPr>
              <a:t>)</a:t>
            </a:r>
          </a:p>
          <a:p>
            <a:pPr marL="285750" indent="-285750">
              <a:buFont typeface="Arial" panose="020B0604020202020204" pitchFamily="34" charset="0"/>
              <a:buChar char="•"/>
            </a:pPr>
            <a:endParaRPr lang="en-US" dirty="0">
              <a:solidFill>
                <a:schemeClr val="tx1">
                  <a:lumMod val="50000"/>
                </a:schemeClr>
              </a:solidFill>
            </a:endParaRPr>
          </a:p>
          <a:p>
            <a:pPr marL="285750" indent="-285750">
              <a:buFont typeface="Arial" panose="020B0604020202020204" pitchFamily="34" charset="0"/>
              <a:buChar char="•"/>
            </a:pPr>
            <a:r>
              <a:rPr lang="en-US" dirty="0" err="1">
                <a:solidFill>
                  <a:schemeClr val="tx1">
                    <a:lumMod val="50000"/>
                  </a:schemeClr>
                </a:solidFill>
              </a:rPr>
              <a:t>Guía</a:t>
            </a:r>
            <a:r>
              <a:rPr lang="en-US" dirty="0">
                <a:solidFill>
                  <a:schemeClr val="tx1">
                    <a:lumMod val="50000"/>
                  </a:schemeClr>
                </a:solidFill>
              </a:rPr>
              <a:t> de </a:t>
            </a:r>
            <a:r>
              <a:rPr lang="en-US" dirty="0" err="1">
                <a:solidFill>
                  <a:schemeClr val="tx1">
                    <a:lumMod val="50000"/>
                  </a:schemeClr>
                </a:solidFill>
              </a:rPr>
              <a:t>Regreso</a:t>
            </a:r>
            <a:r>
              <a:rPr lang="en-US" dirty="0">
                <a:solidFill>
                  <a:schemeClr val="tx1">
                    <a:lumMod val="50000"/>
                  </a:schemeClr>
                </a:solidFill>
              </a:rPr>
              <a:t> Seguro a la Escuela (Junio 2020, Cluster Educación + </a:t>
            </a:r>
            <a:r>
              <a:rPr lang="es-ES" dirty="0">
                <a:solidFill>
                  <a:schemeClr val="tx1">
                    <a:lumMod val="50000"/>
                  </a:schemeClr>
                </a:solidFill>
              </a:rPr>
              <a:t>Área  de Responsabilidad    de    Protección Infantil)</a:t>
            </a:r>
            <a:endParaRPr lang="es-PA" dirty="0">
              <a:solidFill>
                <a:schemeClr val="tx1">
                  <a:lumMod val="50000"/>
                </a:schemeClr>
              </a:solidFill>
            </a:endParaRPr>
          </a:p>
        </p:txBody>
      </p:sp>
      <p:pic>
        <p:nvPicPr>
          <p:cNvPr id="11" name="Marcador de contenido 10" descr="Átomo">
            <a:extLst>
              <a:ext uri="{FF2B5EF4-FFF2-40B4-BE49-F238E27FC236}">
                <a16:creationId xmlns:a16="http://schemas.microsoft.com/office/drawing/2014/main" id="{B1DF6393-FB75-463E-8626-B3D6FE831219}"/>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1441" y="1283259"/>
            <a:ext cx="3404382" cy="3404382"/>
          </a:xfrm>
        </p:spPr>
      </p:pic>
      <p:grpSp>
        <p:nvGrpSpPr>
          <p:cNvPr id="12" name="Grupo 11">
            <a:extLst>
              <a:ext uri="{FF2B5EF4-FFF2-40B4-BE49-F238E27FC236}">
                <a16:creationId xmlns:a16="http://schemas.microsoft.com/office/drawing/2014/main" id="{DB9CBB52-10BE-49CD-9FD5-6E6B83DE4008}"/>
              </a:ext>
            </a:extLst>
          </p:cNvPr>
          <p:cNvGrpSpPr/>
          <p:nvPr/>
        </p:nvGrpSpPr>
        <p:grpSpPr>
          <a:xfrm>
            <a:off x="323470" y="4550931"/>
            <a:ext cx="5160323" cy="1478456"/>
            <a:chOff x="-763316" y="2750001"/>
            <a:chExt cx="5160323" cy="1478456"/>
          </a:xfrm>
        </p:grpSpPr>
        <p:sp>
          <p:nvSpPr>
            <p:cNvPr id="13" name="Rectángulo 12">
              <a:extLst>
                <a:ext uri="{FF2B5EF4-FFF2-40B4-BE49-F238E27FC236}">
                  <a16:creationId xmlns:a16="http://schemas.microsoft.com/office/drawing/2014/main" id="{C5B2CA6B-7617-4764-9585-4C3545756F2C}"/>
                </a:ext>
              </a:extLst>
            </p:cNvPr>
            <p:cNvSpPr/>
            <p:nvPr/>
          </p:nvSpPr>
          <p:spPr>
            <a:xfrm>
              <a:off x="88480" y="2750001"/>
              <a:ext cx="3985057" cy="1478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uadroTexto 13">
              <a:extLst>
                <a:ext uri="{FF2B5EF4-FFF2-40B4-BE49-F238E27FC236}">
                  <a16:creationId xmlns:a16="http://schemas.microsoft.com/office/drawing/2014/main" id="{42F98806-FDF8-4440-9D6A-8BC814C5785E}"/>
                </a:ext>
              </a:extLst>
            </p:cNvPr>
            <p:cNvSpPr txBox="1"/>
            <p:nvPr/>
          </p:nvSpPr>
          <p:spPr>
            <a:xfrm>
              <a:off x="-763316" y="2750001"/>
              <a:ext cx="5160323" cy="14784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n-US" sz="3200" b="1" kern="1200" dirty="0">
                  <a:solidFill>
                    <a:schemeClr val="accent6"/>
                  </a:solidFill>
                </a:rPr>
                <a:t>INTEGRACIÓN                      </a:t>
              </a:r>
              <a:r>
                <a:rPr lang="es-ES_tradnl" sz="3200" b="1" kern="1200" dirty="0">
                  <a:solidFill>
                    <a:schemeClr val="accent6"/>
                  </a:solidFill>
                </a:rPr>
                <a:t>¡</a:t>
              </a:r>
              <a:r>
                <a:rPr lang="es-PA" sz="3200" b="1" kern="1200" dirty="0">
                  <a:solidFill>
                    <a:schemeClr val="accent6"/>
                  </a:solidFill>
                </a:rPr>
                <a:t>La colaboración la coordinación será esencial!</a:t>
              </a:r>
              <a:endParaRPr lang="en-US" sz="3200" b="1" kern="1200" dirty="0">
                <a:solidFill>
                  <a:schemeClr val="accent6"/>
                </a:solidFill>
              </a:endParaRPr>
            </a:p>
          </p:txBody>
        </p:sp>
      </p:grpSp>
    </p:spTree>
    <p:extLst>
      <p:ext uri="{BB962C8B-B14F-4D97-AF65-F5344CB8AC3E}">
        <p14:creationId xmlns:p14="http://schemas.microsoft.com/office/powerpoint/2010/main" val="331038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1B753-7DB1-4726-8139-CA08656EE8B0}"/>
              </a:ext>
            </a:extLst>
          </p:cNvPr>
          <p:cNvSpPr>
            <a:spLocks noGrp="1"/>
          </p:cNvSpPr>
          <p:nvPr>
            <p:ph type="title"/>
          </p:nvPr>
        </p:nvSpPr>
        <p:spPr/>
        <p:txBody>
          <a:bodyPr>
            <a:normAutofit fontScale="90000"/>
          </a:bodyPr>
          <a:lstStyle/>
          <a:p>
            <a:r>
              <a:rPr lang="es-PA" b="1" dirty="0"/>
              <a:t>Regreso a la escuela:  </a:t>
            </a:r>
            <a:r>
              <a:rPr lang="es-ES_tradnl" dirty="0"/>
              <a:t>¡</a:t>
            </a:r>
            <a:r>
              <a:rPr lang="es-PA" b="1" dirty="0"/>
              <a:t>Una oportunidad muy importante! </a:t>
            </a:r>
            <a:endParaRPr lang="es-PA" dirty="0"/>
          </a:p>
        </p:txBody>
      </p:sp>
      <p:sp>
        <p:nvSpPr>
          <p:cNvPr id="5" name="TextBox 2">
            <a:extLst>
              <a:ext uri="{FF2B5EF4-FFF2-40B4-BE49-F238E27FC236}">
                <a16:creationId xmlns:a16="http://schemas.microsoft.com/office/drawing/2014/main" id="{BCB1462A-E721-42B1-A6BC-039B01ECA3CE}"/>
              </a:ext>
            </a:extLst>
          </p:cNvPr>
          <p:cNvSpPr txBox="1"/>
          <p:nvPr/>
        </p:nvSpPr>
        <p:spPr>
          <a:xfrm>
            <a:off x="5263661" y="1838014"/>
            <a:ext cx="6166338" cy="4154984"/>
          </a:xfrm>
          <a:prstGeom prst="rect">
            <a:avLst/>
          </a:prstGeom>
          <a:noFill/>
        </p:spPr>
        <p:txBody>
          <a:bodyPr wrap="square" rtlCol="0">
            <a:spAutoFit/>
          </a:bodyPr>
          <a:lstStyle/>
          <a:p>
            <a:pPr marL="342900" indent="-342900">
              <a:buFont typeface="Arial" panose="020B0604020202020204" pitchFamily="34" charset="0"/>
              <a:buChar char="•"/>
            </a:pPr>
            <a:r>
              <a:rPr lang="es-PA" sz="2400" dirty="0"/>
              <a:t>La educación a distancia no puede reemplazar la calidad de aprendizajes en la escuela con el apoyo de los/as maestros/as y los otros alumnos</a:t>
            </a:r>
          </a:p>
          <a:p>
            <a:pPr marL="342900" indent="-342900">
              <a:buFont typeface="Arial" panose="020B0604020202020204" pitchFamily="34" charset="0"/>
              <a:buChar char="•"/>
            </a:pPr>
            <a:endParaRPr lang="es-PA" sz="2400" dirty="0"/>
          </a:p>
          <a:p>
            <a:pPr marL="342900" indent="-342900">
              <a:buFont typeface="Arial" panose="020B0604020202020204" pitchFamily="34" charset="0"/>
              <a:buChar char="•"/>
            </a:pPr>
            <a:r>
              <a:rPr lang="es-PA" sz="2400" dirty="0"/>
              <a:t>No hay mejores prácticas, sino prácticas emergentes y los aprendizajes de otras crisis tales como cólera, ébola, influenza H1N1.</a:t>
            </a:r>
          </a:p>
          <a:p>
            <a:pPr marL="342900" indent="-342900">
              <a:buFont typeface="Arial" panose="020B0604020202020204" pitchFamily="34" charset="0"/>
              <a:buChar char="•"/>
            </a:pPr>
            <a:endParaRPr lang="es-PA" sz="2400" dirty="0"/>
          </a:p>
          <a:p>
            <a:pPr marL="342900" indent="-342900">
              <a:buFont typeface="Arial" panose="020B0604020202020204" pitchFamily="34" charset="0"/>
              <a:buChar char="•"/>
            </a:pPr>
            <a:r>
              <a:rPr lang="es-PA" sz="2400" dirty="0"/>
              <a:t>Encontremos a la  mejor fórmula adaptada para asegurar un Regreso Seguro a la Escuela </a:t>
            </a:r>
          </a:p>
        </p:txBody>
      </p:sp>
      <p:grpSp>
        <p:nvGrpSpPr>
          <p:cNvPr id="12" name="Grupo 11">
            <a:extLst>
              <a:ext uri="{FF2B5EF4-FFF2-40B4-BE49-F238E27FC236}">
                <a16:creationId xmlns:a16="http://schemas.microsoft.com/office/drawing/2014/main" id="{DB9CBB52-10BE-49CD-9FD5-6E6B83DE4008}"/>
              </a:ext>
            </a:extLst>
          </p:cNvPr>
          <p:cNvGrpSpPr/>
          <p:nvPr/>
        </p:nvGrpSpPr>
        <p:grpSpPr>
          <a:xfrm>
            <a:off x="911104" y="4600633"/>
            <a:ext cx="3985057" cy="1478456"/>
            <a:chOff x="88480" y="2750001"/>
            <a:chExt cx="3985057" cy="1478456"/>
          </a:xfrm>
        </p:grpSpPr>
        <p:sp>
          <p:nvSpPr>
            <p:cNvPr id="13" name="Rectángulo 12">
              <a:extLst>
                <a:ext uri="{FF2B5EF4-FFF2-40B4-BE49-F238E27FC236}">
                  <a16:creationId xmlns:a16="http://schemas.microsoft.com/office/drawing/2014/main" id="{C5B2CA6B-7617-4764-9585-4C3545756F2C}"/>
                </a:ext>
              </a:extLst>
            </p:cNvPr>
            <p:cNvSpPr/>
            <p:nvPr/>
          </p:nvSpPr>
          <p:spPr>
            <a:xfrm>
              <a:off x="88480" y="2750001"/>
              <a:ext cx="3985057" cy="1478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uadroTexto 13">
              <a:extLst>
                <a:ext uri="{FF2B5EF4-FFF2-40B4-BE49-F238E27FC236}">
                  <a16:creationId xmlns:a16="http://schemas.microsoft.com/office/drawing/2014/main" id="{42F98806-FDF8-4440-9D6A-8BC814C5785E}"/>
                </a:ext>
              </a:extLst>
            </p:cNvPr>
            <p:cNvSpPr txBox="1"/>
            <p:nvPr/>
          </p:nvSpPr>
          <p:spPr>
            <a:xfrm>
              <a:off x="88480" y="2750001"/>
              <a:ext cx="3985057" cy="14784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s-MX" sz="5400" b="1" kern="1200" dirty="0">
                  <a:solidFill>
                    <a:schemeClr val="accent6"/>
                  </a:solidFill>
                </a:rPr>
                <a:t>CALIDAD</a:t>
              </a:r>
              <a:endParaRPr lang="en-US" sz="5400" b="1" kern="1200" dirty="0">
                <a:solidFill>
                  <a:schemeClr val="accent6"/>
                </a:solidFill>
              </a:endParaRPr>
            </a:p>
          </p:txBody>
        </p:sp>
      </p:grpSp>
      <p:pic>
        <p:nvPicPr>
          <p:cNvPr id="9" name="Marcador de contenido 8" descr="Insignia de portapapeles">
            <a:extLst>
              <a:ext uri="{FF2B5EF4-FFF2-40B4-BE49-F238E27FC236}">
                <a16:creationId xmlns:a16="http://schemas.microsoft.com/office/drawing/2014/main" id="{CE363D54-BE22-4342-AB5B-B80F2F6900C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7337" y="1955245"/>
            <a:ext cx="2645388" cy="2645388"/>
          </a:xfrm>
        </p:spPr>
      </p:pic>
    </p:spTree>
    <p:extLst>
      <p:ext uri="{BB962C8B-B14F-4D97-AF65-F5344CB8AC3E}">
        <p14:creationId xmlns:p14="http://schemas.microsoft.com/office/powerpoint/2010/main" val="352694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1B753-7DB1-4726-8139-CA08656EE8B0}"/>
              </a:ext>
            </a:extLst>
          </p:cNvPr>
          <p:cNvSpPr>
            <a:spLocks noGrp="1"/>
          </p:cNvSpPr>
          <p:nvPr>
            <p:ph type="title"/>
          </p:nvPr>
        </p:nvSpPr>
        <p:spPr/>
        <p:txBody>
          <a:bodyPr>
            <a:normAutofit fontScale="90000"/>
          </a:bodyPr>
          <a:lstStyle/>
          <a:p>
            <a:r>
              <a:rPr lang="es-PA" b="1" dirty="0"/>
              <a:t>Regreso a la escuela:  </a:t>
            </a:r>
            <a:r>
              <a:rPr lang="es-ES_tradnl" dirty="0"/>
              <a:t>¡</a:t>
            </a:r>
            <a:r>
              <a:rPr lang="es-PA" b="1" dirty="0"/>
              <a:t>Una oportunidad muy importante! </a:t>
            </a:r>
            <a:endParaRPr lang="es-PA" dirty="0"/>
          </a:p>
        </p:txBody>
      </p:sp>
      <p:sp>
        <p:nvSpPr>
          <p:cNvPr id="5" name="TextBox 2">
            <a:extLst>
              <a:ext uri="{FF2B5EF4-FFF2-40B4-BE49-F238E27FC236}">
                <a16:creationId xmlns:a16="http://schemas.microsoft.com/office/drawing/2014/main" id="{BCB1462A-E721-42B1-A6BC-039B01ECA3CE}"/>
              </a:ext>
            </a:extLst>
          </p:cNvPr>
          <p:cNvSpPr txBox="1"/>
          <p:nvPr/>
        </p:nvSpPr>
        <p:spPr>
          <a:xfrm>
            <a:off x="5326617" y="2459337"/>
            <a:ext cx="6166338" cy="2677656"/>
          </a:xfrm>
          <a:prstGeom prst="rect">
            <a:avLst/>
          </a:prstGeom>
          <a:noFill/>
        </p:spPr>
        <p:txBody>
          <a:bodyPr wrap="square" rtlCol="0">
            <a:spAutoFit/>
          </a:bodyPr>
          <a:lstStyle/>
          <a:p>
            <a:pPr marL="342900" indent="-342900">
              <a:buFont typeface="Arial" panose="020B0604020202020204" pitchFamily="34" charset="0"/>
              <a:buChar char="•"/>
            </a:pPr>
            <a:r>
              <a:rPr lang="es-MX" sz="2400" dirty="0"/>
              <a:t>La comunicación permitirá de ponernos todos sobre los mismos puntos y  nivel de información y establecer confianza entre todos los actores</a:t>
            </a:r>
          </a:p>
          <a:p>
            <a:pPr marL="342900" indent="-342900">
              <a:buFont typeface="Arial" panose="020B0604020202020204" pitchFamily="34" charset="0"/>
              <a:buChar char="•"/>
            </a:pPr>
            <a:endParaRPr lang="es-MX" sz="2400" dirty="0"/>
          </a:p>
          <a:p>
            <a:pPr marL="342900" indent="-342900">
              <a:buFont typeface="Arial" panose="020B0604020202020204" pitchFamily="34" charset="0"/>
              <a:buChar char="•"/>
            </a:pPr>
            <a:r>
              <a:rPr lang="es-MX" sz="2400" dirty="0"/>
              <a:t>Encontremos a la  mejor fórmula adaptada para asegurar un Regreso Seguro a la Escuela </a:t>
            </a:r>
          </a:p>
        </p:txBody>
      </p:sp>
      <p:grpSp>
        <p:nvGrpSpPr>
          <p:cNvPr id="12" name="Grupo 11">
            <a:extLst>
              <a:ext uri="{FF2B5EF4-FFF2-40B4-BE49-F238E27FC236}">
                <a16:creationId xmlns:a16="http://schemas.microsoft.com/office/drawing/2014/main" id="{DB9CBB52-10BE-49CD-9FD5-6E6B83DE4008}"/>
              </a:ext>
            </a:extLst>
          </p:cNvPr>
          <p:cNvGrpSpPr/>
          <p:nvPr/>
        </p:nvGrpSpPr>
        <p:grpSpPr>
          <a:xfrm>
            <a:off x="480646" y="4600633"/>
            <a:ext cx="4415515" cy="1478456"/>
            <a:chOff x="88480" y="2750001"/>
            <a:chExt cx="3985057" cy="1478456"/>
          </a:xfrm>
        </p:grpSpPr>
        <p:sp>
          <p:nvSpPr>
            <p:cNvPr id="13" name="Rectángulo 12">
              <a:extLst>
                <a:ext uri="{FF2B5EF4-FFF2-40B4-BE49-F238E27FC236}">
                  <a16:creationId xmlns:a16="http://schemas.microsoft.com/office/drawing/2014/main" id="{C5B2CA6B-7617-4764-9585-4C3545756F2C}"/>
                </a:ext>
              </a:extLst>
            </p:cNvPr>
            <p:cNvSpPr/>
            <p:nvPr/>
          </p:nvSpPr>
          <p:spPr>
            <a:xfrm>
              <a:off x="88480" y="2750001"/>
              <a:ext cx="3985057" cy="1478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uadroTexto 13">
              <a:extLst>
                <a:ext uri="{FF2B5EF4-FFF2-40B4-BE49-F238E27FC236}">
                  <a16:creationId xmlns:a16="http://schemas.microsoft.com/office/drawing/2014/main" id="{42F98806-FDF8-4440-9D6A-8BC814C5785E}"/>
                </a:ext>
              </a:extLst>
            </p:cNvPr>
            <p:cNvSpPr txBox="1"/>
            <p:nvPr/>
          </p:nvSpPr>
          <p:spPr>
            <a:xfrm>
              <a:off x="88480" y="2750001"/>
              <a:ext cx="3985057" cy="14784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es-MX" sz="4800" b="1" kern="1200" dirty="0">
                  <a:solidFill>
                    <a:schemeClr val="accent6"/>
                  </a:solidFill>
                </a:rPr>
                <a:t>¡RECONSTRUIR MEJOR!</a:t>
              </a:r>
              <a:endParaRPr lang="en-US" sz="4800" b="1" kern="1200" dirty="0">
                <a:solidFill>
                  <a:schemeClr val="accent6"/>
                </a:solidFill>
              </a:endParaRPr>
            </a:p>
          </p:txBody>
        </p:sp>
      </p:grpSp>
      <p:pic>
        <p:nvPicPr>
          <p:cNvPr id="7" name="Marcador de contenido 6" descr="Martillo">
            <a:extLst>
              <a:ext uri="{FF2B5EF4-FFF2-40B4-BE49-F238E27FC236}">
                <a16:creationId xmlns:a16="http://schemas.microsoft.com/office/drawing/2014/main" id="{53DC08A4-88D6-4B15-A94F-E91DBFCCFF7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7570" y="1654484"/>
            <a:ext cx="3212123" cy="3212123"/>
          </a:xfrm>
        </p:spPr>
      </p:pic>
    </p:spTree>
    <p:extLst>
      <p:ext uri="{BB962C8B-B14F-4D97-AF65-F5344CB8AC3E}">
        <p14:creationId xmlns:p14="http://schemas.microsoft.com/office/powerpoint/2010/main" val="110597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a:t>Principios clave para un regreso seguro a la escuela</a:t>
            </a:r>
            <a:endParaRPr lang="en-US" b="1" dirty="0"/>
          </a:p>
        </p:txBody>
      </p:sp>
      <p:sp>
        <p:nvSpPr>
          <p:cNvPr id="4" name="Rounded Rectangle 3"/>
          <p:cNvSpPr/>
          <p:nvPr/>
        </p:nvSpPr>
        <p:spPr>
          <a:xfrm>
            <a:off x="1429789" y="1662545"/>
            <a:ext cx="3027415" cy="2030681"/>
          </a:xfrm>
          <a:prstGeom prst="roundRect">
            <a:avLst>
              <a:gd name="adj" fmla="val 108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Un </a:t>
            </a:r>
            <a:r>
              <a:rPr lang="es-ES" sz="2400" b="1"/>
              <a:t>enfoque integrado</a:t>
            </a:r>
          </a:p>
          <a:p>
            <a:pPr algn="ctr"/>
            <a:r>
              <a:rPr lang="es-ES" sz="2400" b="1"/>
              <a:t>/</a:t>
            </a:r>
            <a:r>
              <a:rPr lang="es-ES" sz="2400" b="1" dirty="0"/>
              <a:t>Multisectorial</a:t>
            </a:r>
            <a:endParaRPr lang="en-US" sz="2400" b="1" dirty="0"/>
          </a:p>
        </p:txBody>
      </p:sp>
      <p:sp>
        <p:nvSpPr>
          <p:cNvPr id="5" name="Rounded Rectangle 4"/>
          <p:cNvSpPr/>
          <p:nvPr/>
        </p:nvSpPr>
        <p:spPr>
          <a:xfrm>
            <a:off x="4598522" y="1662545"/>
            <a:ext cx="3027415" cy="2030681"/>
          </a:xfrm>
          <a:prstGeom prst="roundRect">
            <a:avLst>
              <a:gd name="adj" fmla="val 848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Participación de niños, niñas, las y los jóvenes</a:t>
            </a:r>
            <a:endParaRPr lang="en-US" sz="2400" b="1" dirty="0"/>
          </a:p>
        </p:txBody>
      </p:sp>
      <p:sp>
        <p:nvSpPr>
          <p:cNvPr id="6" name="Rounded Rectangle 5"/>
          <p:cNvSpPr/>
          <p:nvPr/>
        </p:nvSpPr>
        <p:spPr>
          <a:xfrm>
            <a:off x="7767255" y="1662545"/>
            <a:ext cx="3027415" cy="2030681"/>
          </a:xfrm>
          <a:prstGeom prst="roundRect">
            <a:avLst>
              <a:gd name="adj" fmla="val 1023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Género, inclusión y accesibilidad</a:t>
            </a:r>
            <a:endParaRPr lang="en-US" sz="2400" b="1" dirty="0"/>
          </a:p>
        </p:txBody>
      </p:sp>
      <p:sp>
        <p:nvSpPr>
          <p:cNvPr id="7" name="Rounded Rectangle 6"/>
          <p:cNvSpPr/>
          <p:nvPr/>
        </p:nvSpPr>
        <p:spPr>
          <a:xfrm>
            <a:off x="1429788" y="3967090"/>
            <a:ext cx="3027415" cy="2030681"/>
          </a:xfrm>
          <a:prstGeom prst="roundRect">
            <a:avLst>
              <a:gd name="adj" fmla="val 964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Toda la comunidad escolar</a:t>
            </a:r>
            <a:endParaRPr lang="en-US" sz="2400" b="1" dirty="0"/>
          </a:p>
        </p:txBody>
      </p:sp>
      <p:sp>
        <p:nvSpPr>
          <p:cNvPr id="8" name="Rounded Rectangle 7"/>
          <p:cNvSpPr/>
          <p:nvPr/>
        </p:nvSpPr>
        <p:spPr>
          <a:xfrm>
            <a:off x="4598521" y="3970240"/>
            <a:ext cx="3027415" cy="2030681"/>
          </a:xfrm>
          <a:prstGeom prst="roundRect">
            <a:avLst>
              <a:gd name="adj" fmla="val 9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Fortalecer sobre las estructuras existentes</a:t>
            </a:r>
            <a:endParaRPr lang="en-US" sz="2400" b="1" dirty="0"/>
          </a:p>
        </p:txBody>
      </p:sp>
      <p:sp>
        <p:nvSpPr>
          <p:cNvPr id="9" name="Rounded Rectangle 8"/>
          <p:cNvSpPr/>
          <p:nvPr/>
        </p:nvSpPr>
        <p:spPr>
          <a:xfrm>
            <a:off x="7767254" y="3967089"/>
            <a:ext cx="3027415" cy="2030681"/>
          </a:xfrm>
          <a:prstGeom prst="roundRect">
            <a:avLst>
              <a:gd name="adj" fmla="val 964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Recuperar la resiliencia</a:t>
            </a:r>
            <a:endParaRPr lang="en-US" sz="2400" b="1" dirty="0"/>
          </a:p>
        </p:txBody>
      </p:sp>
    </p:spTree>
    <p:extLst>
      <p:ext uri="{BB962C8B-B14F-4D97-AF65-F5344CB8AC3E}">
        <p14:creationId xmlns:p14="http://schemas.microsoft.com/office/powerpoint/2010/main" val="573770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b="1" dirty="0"/>
              <a:t>¿Quién debería usar esta guía?</a:t>
            </a:r>
            <a:endParaRPr lang="en-US" b="1" dirty="0"/>
          </a:p>
        </p:txBody>
      </p:sp>
      <p:sp>
        <p:nvSpPr>
          <p:cNvPr id="10" name="Content Placeholder 2">
            <a:extLst>
              <a:ext uri="{FF2B5EF4-FFF2-40B4-BE49-F238E27FC236}">
                <a16:creationId xmlns:a16="http://schemas.microsoft.com/office/drawing/2014/main" id="{3A2E0B5F-64AA-4A9C-AD6B-89750870A24B}"/>
              </a:ext>
            </a:extLst>
          </p:cNvPr>
          <p:cNvSpPr>
            <a:spLocks noGrp="1"/>
          </p:cNvSpPr>
          <p:nvPr>
            <p:ph idx="1"/>
          </p:nvPr>
        </p:nvSpPr>
        <p:spPr>
          <a:xfrm>
            <a:off x="667169" y="1566085"/>
            <a:ext cx="7543801" cy="4023360"/>
          </a:xfrm>
        </p:spPr>
        <p:txBody>
          <a:bodyPr>
            <a:noAutofit/>
          </a:bodyPr>
          <a:lstStyle/>
          <a:p>
            <a:pPr marL="742950" lvl="1" indent="-285750">
              <a:spcAft>
                <a:spcPts val="1000"/>
              </a:spcAft>
              <a:buFont typeface="Arial" panose="020B0604020202020204" pitchFamily="34" charset="0"/>
              <a:buChar char="•"/>
            </a:pPr>
            <a:r>
              <a:rPr lang="en-US" sz="2800" b="1" dirty="0">
                <a:solidFill>
                  <a:schemeClr val="accent6">
                    <a:lumMod val="75000"/>
                  </a:schemeClr>
                </a:solidFill>
              </a:rPr>
              <a:t>¡</a:t>
            </a:r>
            <a:r>
              <a:rPr lang="en-US" sz="2800" b="1" dirty="0" err="1">
                <a:solidFill>
                  <a:schemeClr val="accent6">
                    <a:lumMod val="75000"/>
                  </a:schemeClr>
                </a:solidFill>
              </a:rPr>
              <a:t>Tú</a:t>
            </a:r>
            <a:r>
              <a:rPr lang="en-US" sz="2800" b="1" dirty="0">
                <a:solidFill>
                  <a:schemeClr val="accent6">
                    <a:lumMod val="75000"/>
                  </a:schemeClr>
                </a:solidFill>
              </a:rPr>
              <a:t>!</a:t>
            </a:r>
          </a:p>
          <a:p>
            <a:pPr marL="1200150" lvl="2" indent="-285750">
              <a:spcAft>
                <a:spcPts val="1000"/>
              </a:spcAft>
              <a:buFont typeface="Arial" panose="020B0604020202020204" pitchFamily="34" charset="0"/>
              <a:buChar char="•"/>
            </a:pPr>
            <a:r>
              <a:rPr lang="en-US" sz="2400" dirty="0" err="1">
                <a:solidFill>
                  <a:schemeClr val="tx1">
                    <a:lumMod val="50000"/>
                  </a:schemeClr>
                </a:solidFill>
              </a:rPr>
              <a:t>Comunidad</a:t>
            </a:r>
            <a:r>
              <a:rPr lang="en-US" sz="2400" dirty="0">
                <a:solidFill>
                  <a:schemeClr val="tx1">
                    <a:lumMod val="50000"/>
                  </a:schemeClr>
                </a:solidFill>
              </a:rPr>
              <a:t> </a:t>
            </a:r>
            <a:r>
              <a:rPr lang="en-US" sz="2400" dirty="0" err="1">
                <a:solidFill>
                  <a:schemeClr val="tx1">
                    <a:lumMod val="50000"/>
                  </a:schemeClr>
                </a:solidFill>
              </a:rPr>
              <a:t>educativa</a:t>
            </a:r>
            <a:endParaRPr lang="en-US" sz="2400" dirty="0">
              <a:solidFill>
                <a:schemeClr val="tx1">
                  <a:lumMod val="50000"/>
                </a:schemeClr>
              </a:solidFill>
            </a:endParaRPr>
          </a:p>
          <a:p>
            <a:pPr marL="1200150" lvl="2" indent="-285750">
              <a:spcAft>
                <a:spcPts val="1000"/>
              </a:spcAft>
              <a:buFont typeface="Arial" panose="020B0604020202020204" pitchFamily="34" charset="0"/>
              <a:buChar char="•"/>
            </a:pPr>
            <a:r>
              <a:rPr lang="en-US" sz="2400" dirty="0" err="1">
                <a:solidFill>
                  <a:schemeClr val="tx1">
                    <a:lumMod val="50000"/>
                  </a:schemeClr>
                </a:solidFill>
              </a:rPr>
              <a:t>Equipos</a:t>
            </a:r>
            <a:r>
              <a:rPr lang="en-US" sz="2400" dirty="0">
                <a:solidFill>
                  <a:schemeClr val="tx1">
                    <a:lumMod val="50000"/>
                  </a:schemeClr>
                </a:solidFill>
              </a:rPr>
              <a:t> de </a:t>
            </a:r>
            <a:r>
              <a:rPr lang="en-US" sz="2400" dirty="0" err="1">
                <a:solidFill>
                  <a:schemeClr val="tx1">
                    <a:lumMod val="50000"/>
                  </a:schemeClr>
                </a:solidFill>
              </a:rPr>
              <a:t>programa</a:t>
            </a:r>
            <a:endParaRPr lang="en-US" sz="2400" dirty="0">
              <a:solidFill>
                <a:schemeClr val="tx1">
                  <a:lumMod val="50000"/>
                </a:schemeClr>
              </a:solidFill>
            </a:endParaRPr>
          </a:p>
          <a:p>
            <a:pPr marL="1200150" lvl="2" indent="-285750">
              <a:spcAft>
                <a:spcPts val="1000"/>
              </a:spcAft>
              <a:buFont typeface="Arial" panose="020B0604020202020204" pitchFamily="34" charset="0"/>
              <a:buChar char="•"/>
            </a:pPr>
            <a:r>
              <a:rPr lang="en-US" sz="2400" dirty="0" err="1">
                <a:solidFill>
                  <a:schemeClr val="tx1">
                    <a:lumMod val="50000"/>
                  </a:schemeClr>
                </a:solidFill>
              </a:rPr>
              <a:t>Equipos</a:t>
            </a:r>
            <a:r>
              <a:rPr lang="en-US" sz="2400" dirty="0">
                <a:solidFill>
                  <a:schemeClr val="tx1">
                    <a:lumMod val="50000"/>
                  </a:schemeClr>
                </a:solidFill>
              </a:rPr>
              <a:t> de </a:t>
            </a:r>
            <a:r>
              <a:rPr lang="en-US" sz="2400" dirty="0" err="1">
                <a:solidFill>
                  <a:schemeClr val="tx1">
                    <a:lumMod val="50000"/>
                  </a:schemeClr>
                </a:solidFill>
              </a:rPr>
              <a:t>coordinación</a:t>
            </a:r>
            <a:endParaRPr lang="en-US" sz="2400" dirty="0">
              <a:solidFill>
                <a:schemeClr val="tx1">
                  <a:lumMod val="50000"/>
                </a:schemeClr>
              </a:solidFill>
            </a:endParaRPr>
          </a:p>
          <a:p>
            <a:pPr marL="1200150" lvl="2" indent="-285750">
              <a:spcAft>
                <a:spcPts val="1000"/>
              </a:spcAft>
              <a:buFont typeface="Arial" panose="020B0604020202020204" pitchFamily="34" charset="0"/>
              <a:buChar char="•"/>
            </a:pPr>
            <a:r>
              <a:rPr lang="es-PA" sz="2400" dirty="0">
                <a:solidFill>
                  <a:schemeClr val="tx1">
                    <a:lumMod val="50000"/>
                  </a:schemeClr>
                </a:solidFill>
              </a:rPr>
              <a:t>Equipos de </a:t>
            </a:r>
            <a:r>
              <a:rPr lang="es-CL" sz="2400" dirty="0">
                <a:solidFill>
                  <a:schemeClr val="tx1">
                    <a:lumMod val="50000"/>
                  </a:schemeClr>
                </a:solidFill>
              </a:rPr>
              <a:t>abogacía</a:t>
            </a:r>
            <a:endParaRPr lang="en-US" sz="2400" dirty="0">
              <a:solidFill>
                <a:schemeClr val="tx1">
                  <a:lumMod val="50000"/>
                </a:schemeClr>
              </a:solidFill>
            </a:endParaRPr>
          </a:p>
          <a:p>
            <a:pPr marL="742950" lvl="1" indent="-285750">
              <a:lnSpc>
                <a:spcPct val="150000"/>
              </a:lnSpc>
              <a:spcAft>
                <a:spcPts val="1000"/>
              </a:spcAft>
              <a:buFont typeface="Arial" panose="020B0604020202020204" pitchFamily="34" charset="0"/>
              <a:buChar char="•"/>
            </a:pPr>
            <a:r>
              <a:rPr lang="en-US" sz="2800" b="1" dirty="0">
                <a:solidFill>
                  <a:schemeClr val="accent6">
                    <a:lumMod val="75000"/>
                  </a:schemeClr>
                </a:solidFill>
              </a:rPr>
              <a:t>¡Junto con </a:t>
            </a:r>
            <a:r>
              <a:rPr lang="en-US" sz="2800" b="1" dirty="0" err="1">
                <a:solidFill>
                  <a:schemeClr val="accent6">
                    <a:lumMod val="75000"/>
                  </a:schemeClr>
                </a:solidFill>
              </a:rPr>
              <a:t>socios</a:t>
            </a:r>
            <a:r>
              <a:rPr lang="en-US" sz="2800" b="1" dirty="0">
                <a:solidFill>
                  <a:schemeClr val="accent6">
                    <a:lumMod val="75000"/>
                  </a:schemeClr>
                </a:solidFill>
              </a:rPr>
              <a:t>!</a:t>
            </a:r>
          </a:p>
          <a:p>
            <a:pPr marL="1200150" lvl="2" indent="-285750">
              <a:spcAft>
                <a:spcPts val="1000"/>
              </a:spcAft>
              <a:buFont typeface="Arial" panose="020B0604020202020204" pitchFamily="34" charset="0"/>
              <a:buChar char="•"/>
            </a:pPr>
            <a:r>
              <a:rPr lang="en-US" sz="2400" dirty="0" err="1">
                <a:solidFill>
                  <a:schemeClr val="tx1">
                    <a:lumMod val="50000"/>
                  </a:schemeClr>
                </a:solidFill>
              </a:rPr>
              <a:t>Interinstitucional</a:t>
            </a:r>
            <a:endParaRPr lang="en-US" sz="2400" dirty="0">
              <a:solidFill>
                <a:schemeClr val="tx1">
                  <a:lumMod val="50000"/>
                </a:schemeClr>
              </a:solidFill>
            </a:endParaRPr>
          </a:p>
          <a:p>
            <a:pPr marL="1200150" lvl="2" indent="-285750">
              <a:spcAft>
                <a:spcPts val="1000"/>
              </a:spcAft>
              <a:buFont typeface="Arial" panose="020B0604020202020204" pitchFamily="34" charset="0"/>
              <a:buChar char="•"/>
            </a:pPr>
            <a:r>
              <a:rPr lang="en-US" sz="2400" dirty="0" err="1">
                <a:solidFill>
                  <a:schemeClr val="tx1">
                    <a:lumMod val="50000"/>
                  </a:schemeClr>
                </a:solidFill>
              </a:rPr>
              <a:t>Intersectorial</a:t>
            </a:r>
            <a:endParaRPr lang="en-US" sz="2400" dirty="0">
              <a:solidFill>
                <a:schemeClr val="tx1">
                  <a:lumMod val="50000"/>
                </a:schemeClr>
              </a:solidFill>
            </a:endParaRPr>
          </a:p>
          <a:p>
            <a:pPr marL="1200150" lvl="2" indent="-285750">
              <a:spcAft>
                <a:spcPts val="1000"/>
              </a:spcAft>
              <a:buFont typeface="Arial" panose="020B0604020202020204" pitchFamily="34" charset="0"/>
              <a:buChar char="•"/>
            </a:pPr>
            <a:r>
              <a:rPr lang="en-US" sz="2400" dirty="0" err="1">
                <a:solidFill>
                  <a:schemeClr val="tx1">
                    <a:lumMod val="50000"/>
                  </a:schemeClr>
                </a:solidFill>
              </a:rPr>
              <a:t>Todos</a:t>
            </a:r>
            <a:r>
              <a:rPr lang="en-US" sz="2400" dirty="0">
                <a:solidFill>
                  <a:schemeClr val="tx1">
                    <a:lumMod val="50000"/>
                  </a:schemeClr>
                </a:solidFill>
              </a:rPr>
              <a:t> los </a:t>
            </a:r>
            <a:r>
              <a:rPr lang="en-US" sz="2400" dirty="0" err="1">
                <a:solidFill>
                  <a:schemeClr val="tx1">
                    <a:lumMod val="50000"/>
                  </a:schemeClr>
                </a:solidFill>
              </a:rPr>
              <a:t>contextos</a:t>
            </a:r>
            <a:endParaRPr lang="en-US" sz="2400" dirty="0">
              <a:solidFill>
                <a:schemeClr val="tx1">
                  <a:lumMod val="50000"/>
                </a:schemeClr>
              </a:solidFill>
            </a:endParaRPr>
          </a:p>
          <a:p>
            <a:endParaRPr lang="en-GB" sz="2400" dirty="0">
              <a:solidFill>
                <a:schemeClr val="tx1">
                  <a:lumMod val="50000"/>
                </a:schemeClr>
              </a:solidFill>
            </a:endParaRPr>
          </a:p>
        </p:txBody>
      </p:sp>
      <p:pic>
        <p:nvPicPr>
          <p:cNvPr id="11" name="Picture 6">
            <a:extLst>
              <a:ext uri="{FF2B5EF4-FFF2-40B4-BE49-F238E27FC236}">
                <a16:creationId xmlns:a16="http://schemas.microsoft.com/office/drawing/2014/main" id="{2D22AC9F-852F-412A-82EF-B90834C54BA3}"/>
              </a:ext>
            </a:extLst>
          </p:cNvPr>
          <p:cNvPicPr>
            <a:picLocks noChangeAspect="1"/>
          </p:cNvPicPr>
          <p:nvPr/>
        </p:nvPicPr>
        <p:blipFill>
          <a:blip r:embed="rId3">
            <a:duotone>
              <a:schemeClr val="accent6">
                <a:shade val="45000"/>
                <a:satMod val="135000"/>
              </a:schemeClr>
              <a:prstClr val="white"/>
            </a:duotone>
          </a:blip>
          <a:stretch>
            <a:fillRect/>
          </a:stretch>
        </p:blipFill>
        <p:spPr>
          <a:xfrm>
            <a:off x="7565627" y="2233071"/>
            <a:ext cx="3407173" cy="3407173"/>
          </a:xfrm>
          <a:prstGeom prst="rect">
            <a:avLst/>
          </a:prstGeom>
        </p:spPr>
      </p:pic>
    </p:spTree>
    <p:extLst>
      <p:ext uri="{BB962C8B-B14F-4D97-AF65-F5344CB8AC3E}">
        <p14:creationId xmlns:p14="http://schemas.microsoft.com/office/powerpoint/2010/main" val="101493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1000"/>
                                        <p:tgtEl>
                                          <p:spTgt spid="10">
                                            <p:txEl>
                                              <p:pRg st="3" end="3"/>
                                            </p:txEl>
                                          </p:spTgt>
                                        </p:tgtEl>
                                      </p:cBhvr>
                                    </p:animEffect>
                                    <p:anim calcmode="lin" valueType="num">
                                      <p:cBhvr>
                                        <p:cTn id="1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1000"/>
                                        <p:tgtEl>
                                          <p:spTgt spid="10">
                                            <p:txEl>
                                              <p:pRg st="4" end="4"/>
                                            </p:txEl>
                                          </p:spTgt>
                                        </p:tgtEl>
                                      </p:cBhvr>
                                    </p:animEffect>
                                    <p:anim calcmode="lin" valueType="num">
                                      <p:cBhvr>
                                        <p:cTn id="2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1000"/>
                                        <p:tgtEl>
                                          <p:spTgt spid="10">
                                            <p:txEl>
                                              <p:pRg st="6" end="6"/>
                                            </p:txEl>
                                          </p:spTgt>
                                        </p:tgtEl>
                                      </p:cBhvr>
                                    </p:animEffect>
                                    <p:anim calcmode="lin" valueType="num">
                                      <p:cBhvr>
                                        <p:cTn id="3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fade">
                                      <p:cBhvr>
                                        <p:cTn id="34" dur="1000"/>
                                        <p:tgtEl>
                                          <p:spTgt spid="10">
                                            <p:txEl>
                                              <p:pRg st="7" end="7"/>
                                            </p:txEl>
                                          </p:spTgt>
                                        </p:tgtEl>
                                      </p:cBhvr>
                                    </p:animEffect>
                                    <p:anim calcmode="lin" valueType="num">
                                      <p:cBhvr>
                                        <p:cTn id="35"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fade">
                                      <p:cBhvr>
                                        <p:cTn id="39" dur="1000"/>
                                        <p:tgtEl>
                                          <p:spTgt spid="10">
                                            <p:txEl>
                                              <p:pRg st="8" end="8"/>
                                            </p:txEl>
                                          </p:spTgt>
                                        </p:tgtEl>
                                      </p:cBhvr>
                                    </p:animEffect>
                                    <p:anim calcmode="lin" valueType="num">
                                      <p:cBhvr>
                                        <p:cTn id="40"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b="1" dirty="0"/>
              <a:t>¿Qué contiene la Guía?</a:t>
            </a:r>
            <a:endParaRPr lang="en-US" b="1" dirty="0"/>
          </a:p>
        </p:txBody>
      </p:sp>
      <p:sp>
        <p:nvSpPr>
          <p:cNvPr id="3" name="Content Placeholder 2"/>
          <p:cNvSpPr>
            <a:spLocks noGrp="1"/>
          </p:cNvSpPr>
          <p:nvPr>
            <p:ph idx="1"/>
          </p:nvPr>
        </p:nvSpPr>
        <p:spPr>
          <a:xfrm>
            <a:off x="522849" y="1531815"/>
            <a:ext cx="10058400" cy="4648200"/>
          </a:xfrm>
        </p:spPr>
        <p:txBody>
          <a:bodyPr>
            <a:normAutofit/>
          </a:bodyPr>
          <a:lstStyle/>
          <a:p>
            <a:endParaRPr lang="es-ES" dirty="0"/>
          </a:p>
          <a:p>
            <a:endParaRPr lang="es-PA" dirty="0"/>
          </a:p>
        </p:txBody>
      </p:sp>
      <p:grpSp>
        <p:nvGrpSpPr>
          <p:cNvPr id="15" name="14 Grupo"/>
          <p:cNvGrpSpPr/>
          <p:nvPr/>
        </p:nvGrpSpPr>
        <p:grpSpPr>
          <a:xfrm>
            <a:off x="1051169" y="1692940"/>
            <a:ext cx="10616030" cy="1423849"/>
            <a:chOff x="1051169" y="1692940"/>
            <a:chExt cx="10616030" cy="1423849"/>
          </a:xfrm>
        </p:grpSpPr>
        <p:grpSp>
          <p:nvGrpSpPr>
            <p:cNvPr id="21" name="Grupo 20">
              <a:extLst>
                <a:ext uri="{FF2B5EF4-FFF2-40B4-BE49-F238E27FC236}">
                  <a16:creationId xmlns:a16="http://schemas.microsoft.com/office/drawing/2014/main" id="{60F03768-CB5F-4095-9CAB-3260F1DB6D29}"/>
                </a:ext>
              </a:extLst>
            </p:cNvPr>
            <p:cNvGrpSpPr/>
            <p:nvPr/>
          </p:nvGrpSpPr>
          <p:grpSpPr>
            <a:xfrm>
              <a:off x="1051169" y="1692940"/>
              <a:ext cx="8886839" cy="1423849"/>
              <a:chOff x="1051169" y="1692940"/>
              <a:chExt cx="8886839" cy="1423849"/>
            </a:xfrm>
          </p:grpSpPr>
          <p:grpSp>
            <p:nvGrpSpPr>
              <p:cNvPr id="12" name="Group 11"/>
              <p:cNvGrpSpPr/>
              <p:nvPr/>
            </p:nvGrpSpPr>
            <p:grpSpPr>
              <a:xfrm>
                <a:off x="1051169" y="1953059"/>
                <a:ext cx="7752862" cy="1163730"/>
                <a:chOff x="1625600" y="1894444"/>
                <a:chExt cx="7752862" cy="1163730"/>
              </a:xfrm>
            </p:grpSpPr>
            <p:sp>
              <p:nvSpPr>
                <p:cNvPr id="6" name="Rectangle 5"/>
                <p:cNvSpPr/>
                <p:nvPr/>
              </p:nvSpPr>
              <p:spPr>
                <a:xfrm>
                  <a:off x="1625600" y="2324290"/>
                  <a:ext cx="7752862" cy="733884"/>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2110773" y="1894444"/>
                  <a:ext cx="6792421" cy="859693"/>
                </a:xfrm>
                <a:custGeom>
                  <a:avLst/>
                  <a:gdLst>
                    <a:gd name="connsiteX0" fmla="*/ 0 w 4720705"/>
                    <a:gd name="connsiteY0" fmla="*/ 54121 h 324720"/>
                    <a:gd name="connsiteX1" fmla="*/ 54121 w 4720705"/>
                    <a:gd name="connsiteY1" fmla="*/ 0 h 324720"/>
                    <a:gd name="connsiteX2" fmla="*/ 4666584 w 4720705"/>
                    <a:gd name="connsiteY2" fmla="*/ 0 h 324720"/>
                    <a:gd name="connsiteX3" fmla="*/ 4720705 w 4720705"/>
                    <a:gd name="connsiteY3" fmla="*/ 54121 h 324720"/>
                    <a:gd name="connsiteX4" fmla="*/ 4720705 w 4720705"/>
                    <a:gd name="connsiteY4" fmla="*/ 270599 h 324720"/>
                    <a:gd name="connsiteX5" fmla="*/ 4666584 w 4720705"/>
                    <a:gd name="connsiteY5" fmla="*/ 324720 h 324720"/>
                    <a:gd name="connsiteX6" fmla="*/ 54121 w 4720705"/>
                    <a:gd name="connsiteY6" fmla="*/ 324720 h 324720"/>
                    <a:gd name="connsiteX7" fmla="*/ 0 w 4720705"/>
                    <a:gd name="connsiteY7" fmla="*/ 270599 h 324720"/>
                    <a:gd name="connsiteX8" fmla="*/ 0 w 4720705"/>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0705" h="324720">
                      <a:moveTo>
                        <a:pt x="0" y="54121"/>
                      </a:moveTo>
                      <a:cubicBezTo>
                        <a:pt x="0" y="24231"/>
                        <a:pt x="24231" y="0"/>
                        <a:pt x="54121" y="0"/>
                      </a:cubicBezTo>
                      <a:lnTo>
                        <a:pt x="4666584" y="0"/>
                      </a:lnTo>
                      <a:cubicBezTo>
                        <a:pt x="4696474" y="0"/>
                        <a:pt x="4720705" y="24231"/>
                        <a:pt x="4720705" y="54121"/>
                      </a:cubicBezTo>
                      <a:lnTo>
                        <a:pt x="4720705" y="270599"/>
                      </a:lnTo>
                      <a:cubicBezTo>
                        <a:pt x="4720705" y="300489"/>
                        <a:pt x="4696474" y="324720"/>
                        <a:pt x="4666584" y="324720"/>
                      </a:cubicBezTo>
                      <a:lnTo>
                        <a:pt x="54121" y="324720"/>
                      </a:lnTo>
                      <a:cubicBezTo>
                        <a:pt x="24231" y="324720"/>
                        <a:pt x="0" y="300489"/>
                        <a:pt x="0" y="270599"/>
                      </a:cubicBezTo>
                      <a:lnTo>
                        <a:pt x="0" y="54121"/>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4283" tIns="15852" rIns="194283" bIns="15852" numCol="1" spcCol="1270" anchor="ctr" anchorCtr="0">
                  <a:noAutofit/>
                </a:bodyPr>
                <a:lstStyle/>
                <a:p>
                  <a:pPr lvl="0" algn="l" defTabSz="488950">
                    <a:lnSpc>
                      <a:spcPct val="90000"/>
                    </a:lnSpc>
                    <a:spcBef>
                      <a:spcPct val="0"/>
                    </a:spcBef>
                    <a:spcAft>
                      <a:spcPct val="35000"/>
                    </a:spcAft>
                  </a:pPr>
                  <a:r>
                    <a:rPr lang="es-ES" sz="3200" kern="1200" dirty="0"/>
                    <a:t>Lista de verificación integrada para el regreso seguro a la escuela</a:t>
                  </a:r>
                  <a:endParaRPr lang="en-US" sz="3200" kern="1200" dirty="0"/>
                </a:p>
              </p:txBody>
            </p:sp>
          </p:grpSp>
          <p:pic>
            <p:nvPicPr>
              <p:cNvPr id="5" name="Gráfico 4" descr="Portapapeles comprobado">
                <a:extLst>
                  <a:ext uri="{FF2B5EF4-FFF2-40B4-BE49-F238E27FC236}">
                    <a16:creationId xmlns:a16="http://schemas.microsoft.com/office/drawing/2014/main" id="{79ACCE1D-7355-4E77-BD95-828F985DF1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75114">
                <a:off x="8594750" y="1692940"/>
                <a:ext cx="1343258" cy="1343258"/>
              </a:xfrm>
              <a:prstGeom prst="rect">
                <a:avLst/>
              </a:prstGeom>
            </p:spPr>
          </p:pic>
        </p:grpSp>
        <p:sp>
          <p:nvSpPr>
            <p:cNvPr id="4" name="3 Rectángulo redondeado"/>
            <p:cNvSpPr/>
            <p:nvPr/>
          </p:nvSpPr>
          <p:spPr>
            <a:xfrm>
              <a:off x="10099133" y="1941851"/>
              <a:ext cx="1568066" cy="654674"/>
            </a:xfrm>
            <a:prstGeom prst="round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3200" dirty="0"/>
                <a:t>7 </a:t>
              </a:r>
              <a:r>
                <a:rPr lang="es-CL" sz="3200" dirty="0" err="1"/>
                <a:t>pag</a:t>
              </a:r>
              <a:r>
                <a:rPr lang="es-CL" sz="3200" dirty="0"/>
                <a:t>.</a:t>
              </a:r>
              <a:endParaRPr lang="es-ES" sz="3200" dirty="0"/>
            </a:p>
          </p:txBody>
        </p:sp>
      </p:grpSp>
      <p:grpSp>
        <p:nvGrpSpPr>
          <p:cNvPr id="17" name="16 Grupo"/>
          <p:cNvGrpSpPr/>
          <p:nvPr/>
        </p:nvGrpSpPr>
        <p:grpSpPr>
          <a:xfrm>
            <a:off x="1051169" y="3047907"/>
            <a:ext cx="10729465" cy="1404672"/>
            <a:chOff x="1051169" y="3047907"/>
            <a:chExt cx="10729465" cy="1404672"/>
          </a:xfrm>
        </p:grpSpPr>
        <p:grpSp>
          <p:nvGrpSpPr>
            <p:cNvPr id="22" name="Grupo 21">
              <a:extLst>
                <a:ext uri="{FF2B5EF4-FFF2-40B4-BE49-F238E27FC236}">
                  <a16:creationId xmlns:a16="http://schemas.microsoft.com/office/drawing/2014/main" id="{3B552584-690E-4A95-9C80-738D241D5693}"/>
                </a:ext>
              </a:extLst>
            </p:cNvPr>
            <p:cNvGrpSpPr/>
            <p:nvPr/>
          </p:nvGrpSpPr>
          <p:grpSpPr>
            <a:xfrm>
              <a:off x="1051169" y="3047907"/>
              <a:ext cx="8953859" cy="1404672"/>
              <a:chOff x="1051169" y="3047907"/>
              <a:chExt cx="8953859" cy="1404672"/>
            </a:xfrm>
          </p:grpSpPr>
          <p:grpSp>
            <p:nvGrpSpPr>
              <p:cNvPr id="13" name="Group 12"/>
              <p:cNvGrpSpPr/>
              <p:nvPr/>
            </p:nvGrpSpPr>
            <p:grpSpPr>
              <a:xfrm>
                <a:off x="1051169" y="3274050"/>
                <a:ext cx="7752862" cy="1163730"/>
                <a:chOff x="1625600" y="3215435"/>
                <a:chExt cx="7752862" cy="1163730"/>
              </a:xfrm>
            </p:grpSpPr>
            <p:sp>
              <p:nvSpPr>
                <p:cNvPr id="8" name="Rectangle 7"/>
                <p:cNvSpPr/>
                <p:nvPr/>
              </p:nvSpPr>
              <p:spPr>
                <a:xfrm>
                  <a:off x="1625600" y="3645281"/>
                  <a:ext cx="7752862" cy="733884"/>
                </a:xfrm>
                <a:prstGeom prst="rect">
                  <a:avLst/>
                </a:prstGeom>
              </p:spPr>
              <p:style>
                <a:lnRef idx="2">
                  <a:schemeClr val="accent2">
                    <a:hueOff val="5404695"/>
                    <a:satOff val="-11502"/>
                    <a:lumOff val="-53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2110773" y="3215435"/>
                  <a:ext cx="6792421" cy="859693"/>
                </a:xfrm>
                <a:custGeom>
                  <a:avLst/>
                  <a:gdLst>
                    <a:gd name="connsiteX0" fmla="*/ 0 w 4720705"/>
                    <a:gd name="connsiteY0" fmla="*/ 54121 h 324720"/>
                    <a:gd name="connsiteX1" fmla="*/ 54121 w 4720705"/>
                    <a:gd name="connsiteY1" fmla="*/ 0 h 324720"/>
                    <a:gd name="connsiteX2" fmla="*/ 4666584 w 4720705"/>
                    <a:gd name="connsiteY2" fmla="*/ 0 h 324720"/>
                    <a:gd name="connsiteX3" fmla="*/ 4720705 w 4720705"/>
                    <a:gd name="connsiteY3" fmla="*/ 54121 h 324720"/>
                    <a:gd name="connsiteX4" fmla="*/ 4720705 w 4720705"/>
                    <a:gd name="connsiteY4" fmla="*/ 270599 h 324720"/>
                    <a:gd name="connsiteX5" fmla="*/ 4666584 w 4720705"/>
                    <a:gd name="connsiteY5" fmla="*/ 324720 h 324720"/>
                    <a:gd name="connsiteX6" fmla="*/ 54121 w 4720705"/>
                    <a:gd name="connsiteY6" fmla="*/ 324720 h 324720"/>
                    <a:gd name="connsiteX7" fmla="*/ 0 w 4720705"/>
                    <a:gd name="connsiteY7" fmla="*/ 270599 h 324720"/>
                    <a:gd name="connsiteX8" fmla="*/ 0 w 4720705"/>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0705" h="324720">
                      <a:moveTo>
                        <a:pt x="0" y="54121"/>
                      </a:moveTo>
                      <a:cubicBezTo>
                        <a:pt x="0" y="24231"/>
                        <a:pt x="24231" y="0"/>
                        <a:pt x="54121" y="0"/>
                      </a:cubicBezTo>
                      <a:lnTo>
                        <a:pt x="4666584" y="0"/>
                      </a:lnTo>
                      <a:cubicBezTo>
                        <a:pt x="4696474" y="0"/>
                        <a:pt x="4720705" y="24231"/>
                        <a:pt x="4720705" y="54121"/>
                      </a:cubicBezTo>
                      <a:lnTo>
                        <a:pt x="4720705" y="270599"/>
                      </a:lnTo>
                      <a:cubicBezTo>
                        <a:pt x="4720705" y="300489"/>
                        <a:pt x="4696474" y="324720"/>
                        <a:pt x="4666584" y="324720"/>
                      </a:cubicBezTo>
                      <a:lnTo>
                        <a:pt x="54121" y="324720"/>
                      </a:lnTo>
                      <a:cubicBezTo>
                        <a:pt x="24231" y="324720"/>
                        <a:pt x="0" y="300489"/>
                        <a:pt x="0" y="270599"/>
                      </a:cubicBezTo>
                      <a:lnTo>
                        <a:pt x="0" y="54121"/>
                      </a:lnTo>
                      <a:close/>
                    </a:path>
                  </a:pathLst>
                </a:custGeom>
                <a:solidFill>
                  <a:srgbClr val="92D050"/>
                </a:solidFill>
              </p:spPr>
              <p:style>
                <a:lnRef idx="2">
                  <a:schemeClr val="lt1">
                    <a:hueOff val="0"/>
                    <a:satOff val="0"/>
                    <a:lumOff val="0"/>
                    <a:alphaOff val="0"/>
                  </a:schemeClr>
                </a:lnRef>
                <a:fillRef idx="1">
                  <a:schemeClr val="accent2">
                    <a:hueOff val="5404695"/>
                    <a:satOff val="-11502"/>
                    <a:lumOff val="-5392"/>
                    <a:alphaOff val="0"/>
                  </a:schemeClr>
                </a:fillRef>
                <a:effectRef idx="0">
                  <a:schemeClr val="accent2">
                    <a:hueOff val="5404695"/>
                    <a:satOff val="-11502"/>
                    <a:lumOff val="-5392"/>
                    <a:alphaOff val="0"/>
                  </a:schemeClr>
                </a:effectRef>
                <a:fontRef idx="minor">
                  <a:schemeClr val="lt1"/>
                </a:fontRef>
              </p:style>
              <p:txBody>
                <a:bodyPr spcFirstLastPara="0" vert="horz" wrap="square" lIns="194283" tIns="15852" rIns="194283" bIns="15852" numCol="1" spcCol="1270" anchor="ctr" anchorCtr="0">
                  <a:noAutofit/>
                </a:bodyPr>
                <a:lstStyle/>
                <a:p>
                  <a:pPr lvl="0" algn="l" defTabSz="488950">
                    <a:lnSpc>
                      <a:spcPct val="90000"/>
                    </a:lnSpc>
                    <a:spcBef>
                      <a:spcPct val="0"/>
                    </a:spcBef>
                    <a:spcAft>
                      <a:spcPct val="35000"/>
                    </a:spcAft>
                  </a:pPr>
                  <a:r>
                    <a:rPr lang="es-ES" sz="3200" kern="1200" dirty="0"/>
                    <a:t>Lista de verificación para el regreso a la escuela en condiciones de seguridad</a:t>
                  </a:r>
                </a:p>
              </p:txBody>
            </p:sp>
          </p:grpSp>
          <p:pic>
            <p:nvPicPr>
              <p:cNvPr id="16" name="Gráfico 15" descr="Portapapeles comprobado">
                <a:extLst>
                  <a:ext uri="{FF2B5EF4-FFF2-40B4-BE49-F238E27FC236}">
                    <a16:creationId xmlns:a16="http://schemas.microsoft.com/office/drawing/2014/main" id="{4F815C0B-5927-4B2C-A01F-8A95D25094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49611">
                <a:off x="8600356" y="3047907"/>
                <a:ext cx="1404672" cy="1404672"/>
              </a:xfrm>
              <a:prstGeom prst="rect">
                <a:avLst/>
              </a:prstGeom>
            </p:spPr>
          </p:pic>
        </p:grpSp>
        <p:sp>
          <p:nvSpPr>
            <p:cNvPr id="24" name="23 Rectángulo redondeado"/>
            <p:cNvSpPr/>
            <p:nvPr/>
          </p:nvSpPr>
          <p:spPr>
            <a:xfrm>
              <a:off x="10212568" y="3422906"/>
              <a:ext cx="1568066" cy="654674"/>
            </a:xfrm>
            <a:prstGeom prst="roundRect">
              <a:avLst/>
            </a:prstGeom>
            <a:solidFill>
              <a:srgbClr val="92D050"/>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3200" dirty="0"/>
                <a:t>2 </a:t>
              </a:r>
              <a:r>
                <a:rPr lang="es-CL" sz="3200" dirty="0" err="1"/>
                <a:t>pag</a:t>
              </a:r>
              <a:r>
                <a:rPr lang="es-CL" sz="3200" dirty="0"/>
                <a:t>.</a:t>
              </a:r>
              <a:endParaRPr lang="es-ES" sz="3200" dirty="0"/>
            </a:p>
          </p:txBody>
        </p:sp>
      </p:grpSp>
      <p:grpSp>
        <p:nvGrpSpPr>
          <p:cNvPr id="18" name="17 Grupo"/>
          <p:cNvGrpSpPr/>
          <p:nvPr/>
        </p:nvGrpSpPr>
        <p:grpSpPr>
          <a:xfrm>
            <a:off x="1051169" y="4595041"/>
            <a:ext cx="10729465" cy="1333893"/>
            <a:chOff x="1051169" y="4595041"/>
            <a:chExt cx="10729465" cy="1333893"/>
          </a:xfrm>
        </p:grpSpPr>
        <p:grpSp>
          <p:nvGrpSpPr>
            <p:cNvPr id="23" name="Grupo 22">
              <a:extLst>
                <a:ext uri="{FF2B5EF4-FFF2-40B4-BE49-F238E27FC236}">
                  <a16:creationId xmlns:a16="http://schemas.microsoft.com/office/drawing/2014/main" id="{5B8C1645-6555-43B7-BE6E-042F5BED9C1E}"/>
                </a:ext>
              </a:extLst>
            </p:cNvPr>
            <p:cNvGrpSpPr/>
            <p:nvPr/>
          </p:nvGrpSpPr>
          <p:grpSpPr>
            <a:xfrm>
              <a:off x="1051169" y="4595041"/>
              <a:ext cx="8778078" cy="1333893"/>
              <a:chOff x="1051169" y="4595041"/>
              <a:chExt cx="8778078" cy="1333893"/>
            </a:xfrm>
          </p:grpSpPr>
          <p:grpSp>
            <p:nvGrpSpPr>
              <p:cNvPr id="14" name="Group 13"/>
              <p:cNvGrpSpPr/>
              <p:nvPr/>
            </p:nvGrpSpPr>
            <p:grpSpPr>
              <a:xfrm>
                <a:off x="1051169" y="4595041"/>
                <a:ext cx="7752862" cy="1163730"/>
                <a:chOff x="1625600" y="4536426"/>
                <a:chExt cx="7752862" cy="1163730"/>
              </a:xfrm>
            </p:grpSpPr>
            <p:sp>
              <p:nvSpPr>
                <p:cNvPr id="10" name="Rectangle 9"/>
                <p:cNvSpPr/>
                <p:nvPr/>
              </p:nvSpPr>
              <p:spPr>
                <a:xfrm>
                  <a:off x="1625600" y="4966272"/>
                  <a:ext cx="7752862" cy="733884"/>
                </a:xfrm>
                <a:prstGeom prst="rect">
                  <a:avLst/>
                </a:prstGeom>
                <a:ln>
                  <a:solidFill>
                    <a:srgbClr val="00B0F0"/>
                  </a:solidFill>
                </a:ln>
              </p:spPr>
              <p:style>
                <a:lnRef idx="2">
                  <a:schemeClr val="accent2">
                    <a:hueOff val="10809390"/>
                    <a:satOff val="-23003"/>
                    <a:lumOff val="-1078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110773" y="4536426"/>
                  <a:ext cx="6792421" cy="859693"/>
                </a:xfrm>
                <a:custGeom>
                  <a:avLst/>
                  <a:gdLst>
                    <a:gd name="connsiteX0" fmla="*/ 0 w 4720705"/>
                    <a:gd name="connsiteY0" fmla="*/ 54121 h 324720"/>
                    <a:gd name="connsiteX1" fmla="*/ 54121 w 4720705"/>
                    <a:gd name="connsiteY1" fmla="*/ 0 h 324720"/>
                    <a:gd name="connsiteX2" fmla="*/ 4666584 w 4720705"/>
                    <a:gd name="connsiteY2" fmla="*/ 0 h 324720"/>
                    <a:gd name="connsiteX3" fmla="*/ 4720705 w 4720705"/>
                    <a:gd name="connsiteY3" fmla="*/ 54121 h 324720"/>
                    <a:gd name="connsiteX4" fmla="*/ 4720705 w 4720705"/>
                    <a:gd name="connsiteY4" fmla="*/ 270599 h 324720"/>
                    <a:gd name="connsiteX5" fmla="*/ 4666584 w 4720705"/>
                    <a:gd name="connsiteY5" fmla="*/ 324720 h 324720"/>
                    <a:gd name="connsiteX6" fmla="*/ 54121 w 4720705"/>
                    <a:gd name="connsiteY6" fmla="*/ 324720 h 324720"/>
                    <a:gd name="connsiteX7" fmla="*/ 0 w 4720705"/>
                    <a:gd name="connsiteY7" fmla="*/ 270599 h 324720"/>
                    <a:gd name="connsiteX8" fmla="*/ 0 w 4720705"/>
                    <a:gd name="connsiteY8"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0705" h="324720">
                      <a:moveTo>
                        <a:pt x="0" y="54121"/>
                      </a:moveTo>
                      <a:cubicBezTo>
                        <a:pt x="0" y="24231"/>
                        <a:pt x="24231" y="0"/>
                        <a:pt x="54121" y="0"/>
                      </a:cubicBezTo>
                      <a:lnTo>
                        <a:pt x="4666584" y="0"/>
                      </a:lnTo>
                      <a:cubicBezTo>
                        <a:pt x="4696474" y="0"/>
                        <a:pt x="4720705" y="24231"/>
                        <a:pt x="4720705" y="54121"/>
                      </a:cubicBezTo>
                      <a:lnTo>
                        <a:pt x="4720705" y="270599"/>
                      </a:lnTo>
                      <a:cubicBezTo>
                        <a:pt x="4720705" y="300489"/>
                        <a:pt x="4696474" y="324720"/>
                        <a:pt x="4666584" y="324720"/>
                      </a:cubicBezTo>
                      <a:lnTo>
                        <a:pt x="54121" y="324720"/>
                      </a:lnTo>
                      <a:cubicBezTo>
                        <a:pt x="24231" y="324720"/>
                        <a:pt x="0" y="300489"/>
                        <a:pt x="0" y="270599"/>
                      </a:cubicBezTo>
                      <a:lnTo>
                        <a:pt x="0" y="54121"/>
                      </a:lnTo>
                      <a:close/>
                    </a:path>
                  </a:pathLst>
                </a:custGeom>
                <a:solidFill>
                  <a:schemeClr val="tx1">
                    <a:lumMod val="60000"/>
                    <a:lumOff val="40000"/>
                  </a:schemeClr>
                </a:solidFill>
              </p:spPr>
              <p:style>
                <a:lnRef idx="2">
                  <a:schemeClr val="lt1">
                    <a:hueOff val="0"/>
                    <a:satOff val="0"/>
                    <a:lumOff val="0"/>
                    <a:alphaOff val="0"/>
                  </a:schemeClr>
                </a:lnRef>
                <a:fillRef idx="1">
                  <a:schemeClr val="accent2">
                    <a:hueOff val="10809390"/>
                    <a:satOff val="-23003"/>
                    <a:lumOff val="-10784"/>
                    <a:alphaOff val="0"/>
                  </a:schemeClr>
                </a:fillRef>
                <a:effectRef idx="0">
                  <a:schemeClr val="accent2">
                    <a:hueOff val="10809390"/>
                    <a:satOff val="-23003"/>
                    <a:lumOff val="-10784"/>
                    <a:alphaOff val="0"/>
                  </a:schemeClr>
                </a:effectRef>
                <a:fontRef idx="minor">
                  <a:schemeClr val="lt1"/>
                </a:fontRef>
              </p:style>
              <p:txBody>
                <a:bodyPr spcFirstLastPara="0" vert="horz" wrap="square" lIns="194283" tIns="15852" rIns="194283" bIns="15852" numCol="1" spcCol="1270" anchor="ctr" anchorCtr="0">
                  <a:noAutofit/>
                </a:bodyPr>
                <a:lstStyle/>
                <a:p>
                  <a:pPr lvl="0" algn="l" defTabSz="488950">
                    <a:lnSpc>
                      <a:spcPct val="90000"/>
                    </a:lnSpc>
                    <a:spcBef>
                      <a:spcPct val="0"/>
                    </a:spcBef>
                    <a:spcAft>
                      <a:spcPct val="35000"/>
                    </a:spcAft>
                  </a:pPr>
                  <a:r>
                    <a:rPr lang="es-ES" sz="3200" kern="1200" dirty="0"/>
                    <a:t>Anexos técnicos</a:t>
                  </a:r>
                </a:p>
              </p:txBody>
            </p:sp>
          </p:grpSp>
          <p:pic>
            <p:nvPicPr>
              <p:cNvPr id="20" name="Gráfico 19" descr="Insignia de seguir">
                <a:extLst>
                  <a:ext uri="{FF2B5EF4-FFF2-40B4-BE49-F238E27FC236}">
                    <a16:creationId xmlns:a16="http://schemas.microsoft.com/office/drawing/2014/main" id="{43007171-B509-425A-9E8B-EA2EC083989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25315" y="4725002"/>
                <a:ext cx="1203932" cy="1203932"/>
              </a:xfrm>
              <a:prstGeom prst="rect">
                <a:avLst/>
              </a:prstGeom>
            </p:spPr>
          </p:pic>
        </p:grpSp>
        <p:sp>
          <p:nvSpPr>
            <p:cNvPr id="25" name="24 Rectángulo redondeado"/>
            <p:cNvSpPr/>
            <p:nvPr/>
          </p:nvSpPr>
          <p:spPr>
            <a:xfrm>
              <a:off x="10212568" y="4672294"/>
              <a:ext cx="1568066" cy="654674"/>
            </a:xfrm>
            <a:prstGeom prst="roundRect">
              <a:avLst/>
            </a:prstGeom>
            <a:solidFill>
              <a:schemeClr val="tx1">
                <a:lumMod val="60000"/>
                <a:lumOff val="40000"/>
              </a:schemeClr>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2800" dirty="0"/>
                <a:t>1-4 </a:t>
              </a:r>
              <a:r>
                <a:rPr lang="es-CL" sz="2800" dirty="0" err="1"/>
                <a:t>pag</a:t>
              </a:r>
              <a:r>
                <a:rPr lang="es-CL" sz="2800" dirty="0"/>
                <a:t>.</a:t>
              </a:r>
              <a:endParaRPr lang="es-ES" sz="2800" dirty="0"/>
            </a:p>
          </p:txBody>
        </p:sp>
      </p:grpSp>
    </p:spTree>
    <p:extLst>
      <p:ext uri="{BB962C8B-B14F-4D97-AF65-F5344CB8AC3E}">
        <p14:creationId xmlns:p14="http://schemas.microsoft.com/office/powerpoint/2010/main" val="11388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203F2-6089-40C1-9E96-82153193CF63}"/>
              </a:ext>
            </a:extLst>
          </p:cNvPr>
          <p:cNvSpPr>
            <a:spLocks noGrp="1"/>
          </p:cNvSpPr>
          <p:nvPr>
            <p:ph type="title"/>
          </p:nvPr>
        </p:nvSpPr>
        <p:spPr>
          <a:xfrm>
            <a:off x="442913" y="2437446"/>
            <a:ext cx="3200400" cy="2286000"/>
          </a:xfrm>
        </p:spPr>
        <p:txBody>
          <a:bodyPr>
            <a:normAutofit fontScale="90000"/>
          </a:bodyPr>
          <a:lstStyle/>
          <a:p>
            <a:r>
              <a:rPr lang="es-ES" dirty="0"/>
              <a:t>Lista de verificación integrada del regreso seguro a la escuela para el personal del programa</a:t>
            </a:r>
            <a:endParaRPr lang="es-PA" dirty="0"/>
          </a:p>
        </p:txBody>
      </p:sp>
      <p:pic>
        <p:nvPicPr>
          <p:cNvPr id="7" name="Marcador de contenido 6" descr="Imagen que contiene persona, joven, niño, pequeño&#10;&#10;Descripción generada automáticamente">
            <a:extLst>
              <a:ext uri="{FF2B5EF4-FFF2-40B4-BE49-F238E27FC236}">
                <a16:creationId xmlns:a16="http://schemas.microsoft.com/office/drawing/2014/main" id="{BD7D871C-F92D-4F76-BCDC-324AA4C86AF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461" r="18722" b="4714"/>
          <a:stretch/>
        </p:blipFill>
        <p:spPr>
          <a:xfrm>
            <a:off x="4091354" y="1"/>
            <a:ext cx="8100646" cy="6858000"/>
          </a:xfrm>
        </p:spPr>
      </p:pic>
      <p:sp>
        <p:nvSpPr>
          <p:cNvPr id="3" name="CuadroTexto 2">
            <a:extLst>
              <a:ext uri="{FF2B5EF4-FFF2-40B4-BE49-F238E27FC236}">
                <a16:creationId xmlns:a16="http://schemas.microsoft.com/office/drawing/2014/main" id="{652C89CE-201D-460C-82CA-58CB9B9C16EB}"/>
              </a:ext>
            </a:extLst>
          </p:cNvPr>
          <p:cNvSpPr txBox="1"/>
          <p:nvPr/>
        </p:nvSpPr>
        <p:spPr>
          <a:xfrm>
            <a:off x="11279571" y="6582675"/>
            <a:ext cx="912429" cy="184666"/>
          </a:xfrm>
          <a:prstGeom prst="rect">
            <a:avLst/>
          </a:prstGeom>
          <a:noFill/>
        </p:spPr>
        <p:txBody>
          <a:bodyPr wrap="none" rtlCol="0">
            <a:spAutoFit/>
          </a:bodyPr>
          <a:lstStyle/>
          <a:p>
            <a:r>
              <a:rPr lang="es-MX" sz="600" dirty="0">
                <a:solidFill>
                  <a:schemeClr val="bg1">
                    <a:lumMod val="95000"/>
                  </a:schemeClr>
                </a:solidFill>
              </a:rPr>
              <a:t>Foto: Save the Children</a:t>
            </a:r>
            <a:endParaRPr lang="es-PA" sz="600" dirty="0">
              <a:solidFill>
                <a:schemeClr val="bg1">
                  <a:lumMod val="95000"/>
                </a:schemeClr>
              </a:solidFill>
            </a:endParaRPr>
          </a:p>
        </p:txBody>
      </p:sp>
    </p:spTree>
    <p:extLst>
      <p:ext uri="{BB962C8B-B14F-4D97-AF65-F5344CB8AC3E}">
        <p14:creationId xmlns:p14="http://schemas.microsoft.com/office/powerpoint/2010/main" val="3277991646"/>
      </p:ext>
    </p:extLst>
  </p:cSld>
  <p:clrMapOvr>
    <a:masterClrMapping/>
  </p:clrMapOvr>
</p:sld>
</file>

<file path=ppt/theme/theme1.xml><?xml version="1.0" encoding="utf-8"?>
<a:theme xmlns:a="http://schemas.openxmlformats.org/drawingml/2006/main" name="Retrospect">
  <a:themeElements>
    <a:clrScheme name="Custom 6">
      <a:dk1>
        <a:srgbClr val="1773B1"/>
      </a:dk1>
      <a:lt1>
        <a:sysClr val="window" lastClr="FFFFFF"/>
      </a:lt1>
      <a:dk2>
        <a:srgbClr val="FFFFFF"/>
      </a:dk2>
      <a:lt2>
        <a:srgbClr val="FFFFFF"/>
      </a:lt2>
      <a:accent1>
        <a:srgbClr val="1773B1"/>
      </a:accent1>
      <a:accent2>
        <a:srgbClr val="FF6600"/>
      </a:accent2>
      <a:accent3>
        <a:srgbClr val="1773B1"/>
      </a:accent3>
      <a:accent4>
        <a:srgbClr val="FFC000"/>
      </a:accent4>
      <a:accent5>
        <a:srgbClr val="FFC000"/>
      </a:accent5>
      <a:accent6>
        <a:srgbClr val="FF6600"/>
      </a:accent6>
      <a:hlink>
        <a:srgbClr val="1773B1"/>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1536</TotalTime>
  <Words>3060</Words>
  <Application>Microsoft Office PowerPoint</Application>
  <PresentationFormat>Grand écran</PresentationFormat>
  <Paragraphs>216</Paragraphs>
  <Slides>20</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Black</vt:lpstr>
      <vt:lpstr>Calibri</vt:lpstr>
      <vt:lpstr>Calibri Light</vt:lpstr>
      <vt:lpstr>Gill Sans Infant Std</vt:lpstr>
      <vt:lpstr>Wingdings</vt:lpstr>
      <vt:lpstr>Retrospect</vt:lpstr>
      <vt:lpstr>Regreso Seguro a la escuela:  una guía para la práctica</vt:lpstr>
      <vt:lpstr>Problemática</vt:lpstr>
      <vt:lpstr>Regreso a la escuela:  ¡Una oportunidad muy importante! </vt:lpstr>
      <vt:lpstr>Regreso a la escuela:  ¡Una oportunidad muy importante! </vt:lpstr>
      <vt:lpstr>Regreso a la escuela:  ¡Una oportunidad muy importante! </vt:lpstr>
      <vt:lpstr>Principios clave para un regreso seguro a la escuela</vt:lpstr>
      <vt:lpstr>¿Quién debería usar esta guía?</vt:lpstr>
      <vt:lpstr>¿Qué contiene la Guía?</vt:lpstr>
      <vt:lpstr>Lista de verificación integrada del regreso seguro a la escuela para el personal del programa</vt:lpstr>
      <vt:lpstr>Lista de verificación  integrada para un regreso seguro a la escuela / M&amp;E, rendición de cuentas y aprendizaje</vt:lpstr>
      <vt:lpstr>Lista de verificación  integrada para un regreso seguro a la escuela / AGUA, SANEAMIENTO E HIGIENE (WASH)</vt:lpstr>
      <vt:lpstr>Lista de verificación  integrada para un regreso seguro a la escuela / Educación</vt:lpstr>
      <vt:lpstr>Lista de verificación  integrada para un regreso seguro a la escuela / PROTECCIÓN INFANTIL / SALUD MENTAL Y APOYO PSICOSOCIAL (MHPSS)</vt:lpstr>
      <vt:lpstr>Lista de verificación del regreso  seguro a los espacios amigables para directores o comités escolares</vt:lpstr>
      <vt:lpstr>Pasos antes de la reapertura para directores de escuelas y comités escolares </vt:lpstr>
      <vt:lpstr>Anexos técnicos</vt:lpstr>
      <vt:lpstr>Anexos Técnicos</vt:lpstr>
      <vt:lpstr>La guía ya está disponible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Urbano, Sussana</dc:creator>
  <cp:lastModifiedBy>perrine corcuff</cp:lastModifiedBy>
  <cp:revision>36</cp:revision>
  <dcterms:created xsi:type="dcterms:W3CDTF">2020-04-14T15:48:51Z</dcterms:created>
  <dcterms:modified xsi:type="dcterms:W3CDTF">2020-12-07T21:25:25Z</dcterms:modified>
</cp:coreProperties>
</file>