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 id="2147483759" r:id="rId5"/>
  </p:sldMasterIdLst>
  <p:notesMasterIdLst>
    <p:notesMasterId r:id="rId26"/>
  </p:notesMasterIdLst>
  <p:handoutMasterIdLst>
    <p:handoutMasterId r:id="rId27"/>
  </p:handoutMasterIdLst>
  <p:sldIdLst>
    <p:sldId id="507" r:id="rId6"/>
    <p:sldId id="509" r:id="rId7"/>
    <p:sldId id="510" r:id="rId8"/>
    <p:sldId id="511" r:id="rId9"/>
    <p:sldId id="512" r:id="rId10"/>
    <p:sldId id="513" r:id="rId11"/>
    <p:sldId id="514" r:id="rId12"/>
    <p:sldId id="515" r:id="rId13"/>
    <p:sldId id="516" r:id="rId14"/>
    <p:sldId id="517" r:id="rId15"/>
    <p:sldId id="518" r:id="rId16"/>
    <p:sldId id="519" r:id="rId17"/>
    <p:sldId id="520" r:id="rId18"/>
    <p:sldId id="521" r:id="rId19"/>
    <p:sldId id="500" r:id="rId20"/>
    <p:sldId id="522" r:id="rId21"/>
    <p:sldId id="523" r:id="rId22"/>
    <p:sldId id="524" r:id="rId23"/>
    <p:sldId id="526" r:id="rId24"/>
    <p:sldId id="528" r:id="rId25"/>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3">
          <p15:clr>
            <a:srgbClr val="A4A3A4"/>
          </p15:clr>
        </p15:guide>
        <p15:guide id="2" orient="horz" pos="738">
          <p15:clr>
            <a:srgbClr val="A4A3A4"/>
          </p15:clr>
        </p15:guide>
        <p15:guide id="3" orient="horz" pos="1008" userDrawn="1">
          <p15:clr>
            <a:srgbClr val="A4A3A4"/>
          </p15:clr>
        </p15:guide>
        <p15:guide id="4" pos="5658">
          <p15:clr>
            <a:srgbClr val="A4A3A4"/>
          </p15:clr>
        </p15:guide>
        <p15:guide id="5" pos="95">
          <p15:clr>
            <a:srgbClr val="A4A3A4"/>
          </p15:clr>
        </p15:guide>
        <p15:guide id="6" pos="272">
          <p15:clr>
            <a:srgbClr val="A4A3A4"/>
          </p15:clr>
        </p15:guide>
        <p15:guide id="7" pos="287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 Liametz" initials="JL" lastIdx="4" clrIdx="0"/>
  <p:cmAuthor id="2" name="Vicknair, Mathew" initials="VM" lastIdx="1" clrIdx="1">
    <p:extLst>
      <p:ext uri="{19B8F6BF-5375-455C-9EA6-DF929625EA0E}">
        <p15:presenceInfo xmlns:p15="http://schemas.microsoft.com/office/powerpoint/2012/main" userId="S-1-5-21-1794262703-530063779-3795828387-48335" providerId="AD"/>
      </p:ext>
    </p:extLst>
  </p:cmAuthor>
  <p:cmAuthor id="3" name="Elyse Leonard" initials="EL" lastIdx="1" clrIdx="2">
    <p:extLst>
      <p:ext uri="{19B8F6BF-5375-455C-9EA6-DF929625EA0E}">
        <p15:presenceInfo xmlns:p15="http://schemas.microsoft.com/office/powerpoint/2012/main" userId="S::elyse.leonard@reddbarna.no::d016f269-c880-4a7a-b458-0b092f28e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80"/>
    <a:srgbClr val="2A08A8"/>
    <a:srgbClr val="390BE3"/>
    <a:srgbClr val="00A0CB"/>
    <a:srgbClr val="ED100C"/>
    <a:srgbClr val="D1CCBD"/>
    <a:srgbClr val="DA291C"/>
    <a:srgbClr val="A62379"/>
    <a:srgbClr val="FA0007"/>
    <a:srgbClr val="F600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EFA0C-C64A-421A-9DB3-679D5EA41BC2}" v="14" dt="2020-05-27T12:11:33.742"/>
    <p1510:client id="{185D644E-1BEC-4E2B-9B7E-9D4A9D3414A7}" v="4" dt="2020-05-27T12:17:42.163"/>
    <p1510:client id="{230A3DCC-648E-D501-1043-58CE2E939325}" v="393" dt="2020-05-27T11:07:35.025"/>
    <p1510:client id="{2AE87B0E-7D01-40B2-A6FB-A7DEF0ABF866}" v="1" dt="2020-05-27T12:00:54.360"/>
    <p1510:client id="{3AE619CF-7D2A-4F14-83C5-2327F51CAF02}" v="387" dt="2020-05-27T10:35:08.905"/>
    <p1510:client id="{7DDDB0C1-65A8-445E-91F7-05C16F5D4F1A}" v="3877" dt="2020-05-27T14:56:11.607"/>
    <p1510:client id="{BAC0BE93-FBA7-45E8-A77C-B15509510CE5}" v="2" dt="2020-05-27T23:26:43.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4" autoAdjust="0"/>
    <p:restoredTop sz="75000" autoAdjust="0"/>
  </p:normalViewPr>
  <p:slideViewPr>
    <p:cSldViewPr snapToGrid="0">
      <p:cViewPr varScale="1">
        <p:scale>
          <a:sx n="74" d="100"/>
          <a:sy n="74" d="100"/>
        </p:scale>
        <p:origin x="1272" y="158"/>
      </p:cViewPr>
      <p:guideLst>
        <p:guide orient="horz" pos="3973"/>
        <p:guide orient="horz" pos="738"/>
        <p:guide orient="horz" pos="1008"/>
        <p:guide pos="5658"/>
        <p:guide pos="95"/>
        <p:guide pos="272"/>
        <p:guide pos="28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C35AE-2A4A-4310-9165-C46C1D06490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B602A787-596C-4290-A52A-6DB5DA5CEAB3}">
      <dgm:prSet phldrT="[Text]"/>
      <dgm:spPr/>
      <dgm:t>
        <a:bodyPr/>
        <a:lstStyle/>
        <a:p>
          <a:r>
            <a:rPr lang="en-US"/>
            <a:t>INTEGRATION</a:t>
          </a:r>
        </a:p>
      </dgm:t>
    </dgm:pt>
    <dgm:pt modelId="{C03C6BFE-0127-460C-9616-94CFBABB622B}" type="parTrans" cxnId="{0742ACC9-E7A0-4658-BD69-B3504E852E94}">
      <dgm:prSet/>
      <dgm:spPr/>
      <dgm:t>
        <a:bodyPr/>
        <a:lstStyle/>
        <a:p>
          <a:endParaRPr lang="en-US"/>
        </a:p>
      </dgm:t>
    </dgm:pt>
    <dgm:pt modelId="{87A74269-2034-4931-A2E7-3C00A7AC436C}" type="sibTrans" cxnId="{0742ACC9-E7A0-4658-BD69-B3504E852E94}">
      <dgm:prSet/>
      <dgm:spPr/>
      <dgm:t>
        <a:bodyPr/>
        <a:lstStyle/>
        <a:p>
          <a:endParaRPr lang="en-US"/>
        </a:p>
      </dgm:t>
    </dgm:pt>
    <dgm:pt modelId="{2FE2F5FB-AB09-48A2-ACBB-B37A9912CEEF}">
      <dgm:prSet phldrT="[Text]"/>
      <dgm:spPr/>
      <dgm:t>
        <a:bodyPr/>
        <a:lstStyle/>
        <a:p>
          <a:r>
            <a:rPr lang="en-US"/>
            <a:t>TECHNICAL QUALITY</a:t>
          </a:r>
        </a:p>
      </dgm:t>
    </dgm:pt>
    <dgm:pt modelId="{82CAAC95-CE3F-4DE0-9D19-FBC4D195F91F}" type="parTrans" cxnId="{A1889A43-A3AF-464B-B807-2CD9D7EE25F0}">
      <dgm:prSet/>
      <dgm:spPr/>
      <dgm:t>
        <a:bodyPr/>
        <a:lstStyle/>
        <a:p>
          <a:endParaRPr lang="en-US"/>
        </a:p>
      </dgm:t>
    </dgm:pt>
    <dgm:pt modelId="{3E19BFCD-32A3-4452-AEAE-EAFE1DC74889}" type="sibTrans" cxnId="{A1889A43-A3AF-464B-B807-2CD9D7EE25F0}">
      <dgm:prSet/>
      <dgm:spPr/>
      <dgm:t>
        <a:bodyPr/>
        <a:lstStyle/>
        <a:p>
          <a:endParaRPr lang="en-US"/>
        </a:p>
      </dgm:t>
    </dgm:pt>
    <dgm:pt modelId="{9F89F041-FCA3-4483-AF8E-2BB6AC0561D0}">
      <dgm:prSet phldrT="[Text]"/>
      <dgm:spPr/>
      <dgm:t>
        <a:bodyPr/>
        <a:lstStyle/>
        <a:p>
          <a:r>
            <a:rPr lang="en-US"/>
            <a:t>BUILD BACK BETTER</a:t>
          </a:r>
        </a:p>
      </dgm:t>
    </dgm:pt>
    <dgm:pt modelId="{5F0FAEE0-A349-449A-BE72-03E6C465E0D6}" type="parTrans" cxnId="{3D4E73EC-A173-4A7C-9324-3D82B6F5D012}">
      <dgm:prSet/>
      <dgm:spPr/>
      <dgm:t>
        <a:bodyPr/>
        <a:lstStyle/>
        <a:p>
          <a:endParaRPr lang="en-US"/>
        </a:p>
      </dgm:t>
    </dgm:pt>
    <dgm:pt modelId="{CC62BFEB-11CB-4754-A67D-CC5BFDA7F4D6}" type="sibTrans" cxnId="{3D4E73EC-A173-4A7C-9324-3D82B6F5D012}">
      <dgm:prSet/>
      <dgm:spPr/>
      <dgm:t>
        <a:bodyPr/>
        <a:lstStyle/>
        <a:p>
          <a:endParaRPr lang="en-US"/>
        </a:p>
      </dgm:t>
    </dgm:pt>
    <dgm:pt modelId="{AF7AAC9B-BD95-4130-9EDE-B0772989601F}" type="pres">
      <dgm:prSet presAssocID="{5FFC35AE-2A4A-4310-9165-C46C1D064900}" presName="Name0" presStyleCnt="0">
        <dgm:presLayoutVars>
          <dgm:dir/>
          <dgm:resizeHandles val="exact"/>
        </dgm:presLayoutVars>
      </dgm:prSet>
      <dgm:spPr/>
    </dgm:pt>
    <dgm:pt modelId="{CFD5CA66-E30C-47A1-A57B-E62F3E1FCE6C}" type="pres">
      <dgm:prSet presAssocID="{B602A787-596C-4290-A52A-6DB5DA5CEAB3}" presName="compNode" presStyleCnt="0"/>
      <dgm:spPr/>
    </dgm:pt>
    <dgm:pt modelId="{3F40007A-5B8F-474E-8B16-B10DEAB74777}" type="pres">
      <dgm:prSet presAssocID="{B602A787-596C-4290-A52A-6DB5DA5CEAB3}"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Atom"/>
        </a:ext>
      </dgm:extLst>
    </dgm:pt>
    <dgm:pt modelId="{A7D0DB31-CD17-4A13-8702-2B49305143AE}" type="pres">
      <dgm:prSet presAssocID="{B602A787-596C-4290-A52A-6DB5DA5CEAB3}" presName="textRect" presStyleLbl="revTx" presStyleIdx="0" presStyleCnt="3">
        <dgm:presLayoutVars>
          <dgm:bulletEnabled val="1"/>
        </dgm:presLayoutVars>
      </dgm:prSet>
      <dgm:spPr/>
    </dgm:pt>
    <dgm:pt modelId="{05A72C0A-14C2-42A1-AF65-57B38804F096}" type="pres">
      <dgm:prSet presAssocID="{87A74269-2034-4931-A2E7-3C00A7AC436C}" presName="sibTrans" presStyleLbl="sibTrans2D1" presStyleIdx="0" presStyleCnt="0"/>
      <dgm:spPr/>
    </dgm:pt>
    <dgm:pt modelId="{A7ADC97A-4E22-4EDC-BD03-024D69DA8410}" type="pres">
      <dgm:prSet presAssocID="{2FE2F5FB-AB09-48A2-ACBB-B37A9912CEEF}" presName="compNode" presStyleCnt="0"/>
      <dgm:spPr/>
    </dgm:pt>
    <dgm:pt modelId="{AB2F5A29-F4A7-4F25-BB85-36A5E95B73D4}" type="pres">
      <dgm:prSet presAssocID="{2FE2F5FB-AB09-48A2-ACBB-B37A9912CEEF}" presName="pictRect" presStyleLbl="node1" presStyleIdx="1" presStyleCnt="3" custLinFactNeighborX="1780" custLinFactNeighborY="108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Clipboard Badge"/>
        </a:ext>
      </dgm:extLst>
    </dgm:pt>
    <dgm:pt modelId="{A2A637FA-4E11-479A-88B0-3A0A1A6CE619}" type="pres">
      <dgm:prSet presAssocID="{2FE2F5FB-AB09-48A2-ACBB-B37A9912CEEF}" presName="textRect" presStyleLbl="revTx" presStyleIdx="1" presStyleCnt="3">
        <dgm:presLayoutVars>
          <dgm:bulletEnabled val="1"/>
        </dgm:presLayoutVars>
      </dgm:prSet>
      <dgm:spPr/>
    </dgm:pt>
    <dgm:pt modelId="{EBF9777B-5B00-4EF9-85BF-1FAAF1370739}" type="pres">
      <dgm:prSet presAssocID="{3E19BFCD-32A3-4452-AEAE-EAFE1DC74889}" presName="sibTrans" presStyleLbl="sibTrans2D1" presStyleIdx="0" presStyleCnt="0"/>
      <dgm:spPr/>
    </dgm:pt>
    <dgm:pt modelId="{6062DD2C-AF02-4C12-A497-A32A70A5CCB2}" type="pres">
      <dgm:prSet presAssocID="{9F89F041-FCA3-4483-AF8E-2BB6AC0561D0}" presName="compNode" presStyleCnt="0"/>
      <dgm:spPr/>
    </dgm:pt>
    <dgm:pt modelId="{FAD50974-99DA-4DAD-B805-387C4F9DD795}" type="pres">
      <dgm:prSet presAssocID="{9F89F041-FCA3-4483-AF8E-2BB6AC0561D0}" presName="pict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Hammer"/>
        </a:ext>
      </dgm:extLst>
    </dgm:pt>
    <dgm:pt modelId="{46554FE4-214B-497A-9171-F37F50A66F86}" type="pres">
      <dgm:prSet presAssocID="{9F89F041-FCA3-4483-AF8E-2BB6AC0561D0}" presName="textRect" presStyleLbl="revTx" presStyleIdx="2" presStyleCnt="3">
        <dgm:presLayoutVars>
          <dgm:bulletEnabled val="1"/>
        </dgm:presLayoutVars>
      </dgm:prSet>
      <dgm:spPr/>
    </dgm:pt>
  </dgm:ptLst>
  <dgm:cxnLst>
    <dgm:cxn modelId="{3093AF27-578E-4D3D-A9D4-631893F56C4E}" type="presOf" srcId="{2FE2F5FB-AB09-48A2-ACBB-B37A9912CEEF}" destId="{A2A637FA-4E11-479A-88B0-3A0A1A6CE619}" srcOrd="0" destOrd="0" presId="urn:microsoft.com/office/officeart/2005/8/layout/pList1"/>
    <dgm:cxn modelId="{A1889A43-A3AF-464B-B807-2CD9D7EE25F0}" srcId="{5FFC35AE-2A4A-4310-9165-C46C1D064900}" destId="{2FE2F5FB-AB09-48A2-ACBB-B37A9912CEEF}" srcOrd="1" destOrd="0" parTransId="{82CAAC95-CE3F-4DE0-9D19-FBC4D195F91F}" sibTransId="{3E19BFCD-32A3-4452-AEAE-EAFE1DC74889}"/>
    <dgm:cxn modelId="{FBB54D46-32B8-4334-8FF9-487107E5B17E}" type="presOf" srcId="{5FFC35AE-2A4A-4310-9165-C46C1D064900}" destId="{AF7AAC9B-BD95-4130-9EDE-B0772989601F}" srcOrd="0" destOrd="0" presId="urn:microsoft.com/office/officeart/2005/8/layout/pList1"/>
    <dgm:cxn modelId="{82ABE94B-268D-4363-8E96-DB415CDCFFB5}" type="presOf" srcId="{3E19BFCD-32A3-4452-AEAE-EAFE1DC74889}" destId="{EBF9777B-5B00-4EF9-85BF-1FAAF1370739}" srcOrd="0" destOrd="0" presId="urn:microsoft.com/office/officeart/2005/8/layout/pList1"/>
    <dgm:cxn modelId="{7AD54E6D-DCA2-4BFA-AE9C-0B700B40185D}" type="presOf" srcId="{B602A787-596C-4290-A52A-6DB5DA5CEAB3}" destId="{A7D0DB31-CD17-4A13-8702-2B49305143AE}" srcOrd="0" destOrd="0" presId="urn:microsoft.com/office/officeart/2005/8/layout/pList1"/>
    <dgm:cxn modelId="{0742ACC9-E7A0-4658-BD69-B3504E852E94}" srcId="{5FFC35AE-2A4A-4310-9165-C46C1D064900}" destId="{B602A787-596C-4290-A52A-6DB5DA5CEAB3}" srcOrd="0" destOrd="0" parTransId="{C03C6BFE-0127-460C-9616-94CFBABB622B}" sibTransId="{87A74269-2034-4931-A2E7-3C00A7AC436C}"/>
    <dgm:cxn modelId="{562604E7-67FB-4326-A8A3-DC311DB05A69}" type="presOf" srcId="{9F89F041-FCA3-4483-AF8E-2BB6AC0561D0}" destId="{46554FE4-214B-497A-9171-F37F50A66F86}" srcOrd="0" destOrd="0" presId="urn:microsoft.com/office/officeart/2005/8/layout/pList1"/>
    <dgm:cxn modelId="{3D4E73EC-A173-4A7C-9324-3D82B6F5D012}" srcId="{5FFC35AE-2A4A-4310-9165-C46C1D064900}" destId="{9F89F041-FCA3-4483-AF8E-2BB6AC0561D0}" srcOrd="2" destOrd="0" parTransId="{5F0FAEE0-A349-449A-BE72-03E6C465E0D6}" sibTransId="{CC62BFEB-11CB-4754-A67D-CC5BFDA7F4D6}"/>
    <dgm:cxn modelId="{3956CAF0-BDE0-4C5D-9BF0-95755027EDDD}" type="presOf" srcId="{87A74269-2034-4931-A2E7-3C00A7AC436C}" destId="{05A72C0A-14C2-42A1-AF65-57B38804F096}" srcOrd="0" destOrd="0" presId="urn:microsoft.com/office/officeart/2005/8/layout/pList1"/>
    <dgm:cxn modelId="{2DCAE21D-9258-4624-BDFE-B90998128CFE}" type="presParOf" srcId="{AF7AAC9B-BD95-4130-9EDE-B0772989601F}" destId="{CFD5CA66-E30C-47A1-A57B-E62F3E1FCE6C}" srcOrd="0" destOrd="0" presId="urn:microsoft.com/office/officeart/2005/8/layout/pList1"/>
    <dgm:cxn modelId="{2F8B4F61-A445-4C80-BB39-0AA6FE1A1D17}" type="presParOf" srcId="{CFD5CA66-E30C-47A1-A57B-E62F3E1FCE6C}" destId="{3F40007A-5B8F-474E-8B16-B10DEAB74777}" srcOrd="0" destOrd="0" presId="urn:microsoft.com/office/officeart/2005/8/layout/pList1"/>
    <dgm:cxn modelId="{3C77C5D8-7FDA-41DC-945F-4AB06F05F0A7}" type="presParOf" srcId="{CFD5CA66-E30C-47A1-A57B-E62F3E1FCE6C}" destId="{A7D0DB31-CD17-4A13-8702-2B49305143AE}" srcOrd="1" destOrd="0" presId="urn:microsoft.com/office/officeart/2005/8/layout/pList1"/>
    <dgm:cxn modelId="{8D415B92-137F-4344-A801-C62C3058DA32}" type="presParOf" srcId="{AF7AAC9B-BD95-4130-9EDE-B0772989601F}" destId="{05A72C0A-14C2-42A1-AF65-57B38804F096}" srcOrd="1" destOrd="0" presId="urn:microsoft.com/office/officeart/2005/8/layout/pList1"/>
    <dgm:cxn modelId="{613F2DFF-D775-4430-AB81-F3EAB2157397}" type="presParOf" srcId="{AF7AAC9B-BD95-4130-9EDE-B0772989601F}" destId="{A7ADC97A-4E22-4EDC-BD03-024D69DA8410}" srcOrd="2" destOrd="0" presId="urn:microsoft.com/office/officeart/2005/8/layout/pList1"/>
    <dgm:cxn modelId="{0CF38892-5F99-47C1-AB4B-5957B4FADF40}" type="presParOf" srcId="{A7ADC97A-4E22-4EDC-BD03-024D69DA8410}" destId="{AB2F5A29-F4A7-4F25-BB85-36A5E95B73D4}" srcOrd="0" destOrd="0" presId="urn:microsoft.com/office/officeart/2005/8/layout/pList1"/>
    <dgm:cxn modelId="{0B4EB490-FF71-4507-AD31-FBF38B281ED3}" type="presParOf" srcId="{A7ADC97A-4E22-4EDC-BD03-024D69DA8410}" destId="{A2A637FA-4E11-479A-88B0-3A0A1A6CE619}" srcOrd="1" destOrd="0" presId="urn:microsoft.com/office/officeart/2005/8/layout/pList1"/>
    <dgm:cxn modelId="{BD23CA8C-08B5-4D1B-9A98-0EC7A9A5D1BC}" type="presParOf" srcId="{AF7AAC9B-BD95-4130-9EDE-B0772989601F}" destId="{EBF9777B-5B00-4EF9-85BF-1FAAF1370739}" srcOrd="3" destOrd="0" presId="urn:microsoft.com/office/officeart/2005/8/layout/pList1"/>
    <dgm:cxn modelId="{4EE29AAB-F956-4B23-89A4-365735A46AF8}" type="presParOf" srcId="{AF7AAC9B-BD95-4130-9EDE-B0772989601F}" destId="{6062DD2C-AF02-4C12-A497-A32A70A5CCB2}" srcOrd="4" destOrd="0" presId="urn:microsoft.com/office/officeart/2005/8/layout/pList1"/>
    <dgm:cxn modelId="{6A16E770-30A2-4EEE-B9EB-337946D11422}" type="presParOf" srcId="{6062DD2C-AF02-4C12-A497-A32A70A5CCB2}" destId="{FAD50974-99DA-4DAD-B805-387C4F9DD795}" srcOrd="0" destOrd="0" presId="urn:microsoft.com/office/officeart/2005/8/layout/pList1"/>
    <dgm:cxn modelId="{FBDADD1B-CC14-40E6-BC6A-D719F7E48D21}" type="presParOf" srcId="{6062DD2C-AF02-4C12-A497-A32A70A5CCB2}" destId="{46554FE4-214B-497A-9171-F37F50A66F8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0007A-5B8F-474E-8B16-B10DEAB74777}">
      <dsp:nvSpPr>
        <dsp:cNvPr id="0" name=""/>
        <dsp:cNvSpPr/>
      </dsp:nvSpPr>
      <dsp:spPr>
        <a:xfrm>
          <a:off x="1648" y="642882"/>
          <a:ext cx="2615573" cy="1802130"/>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0DB31-CD17-4A13-8702-2B49305143AE}">
      <dsp:nvSpPr>
        <dsp:cNvPr id="0" name=""/>
        <dsp:cNvSpPr/>
      </dsp:nvSpPr>
      <dsp:spPr>
        <a:xfrm>
          <a:off x="1648" y="2445013"/>
          <a:ext cx="2615573" cy="97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INTEGRATION</a:t>
          </a:r>
        </a:p>
      </dsp:txBody>
      <dsp:txXfrm>
        <a:off x="1648" y="2445013"/>
        <a:ext cx="2615573" cy="970377"/>
      </dsp:txXfrm>
    </dsp:sp>
    <dsp:sp modelId="{AB2F5A29-F4A7-4F25-BB85-36A5E95B73D4}">
      <dsp:nvSpPr>
        <dsp:cNvPr id="0" name=""/>
        <dsp:cNvSpPr/>
      </dsp:nvSpPr>
      <dsp:spPr>
        <a:xfrm>
          <a:off x="2925446" y="662345"/>
          <a:ext cx="2615573" cy="1802130"/>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637FA-4E11-479A-88B0-3A0A1A6CE619}">
      <dsp:nvSpPr>
        <dsp:cNvPr id="0" name=""/>
        <dsp:cNvSpPr/>
      </dsp:nvSpPr>
      <dsp:spPr>
        <a:xfrm>
          <a:off x="2878889" y="2445013"/>
          <a:ext cx="2615573" cy="97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TECHNICAL QUALITY</a:t>
          </a:r>
        </a:p>
      </dsp:txBody>
      <dsp:txXfrm>
        <a:off x="2878889" y="2445013"/>
        <a:ext cx="2615573" cy="970377"/>
      </dsp:txXfrm>
    </dsp:sp>
    <dsp:sp modelId="{FAD50974-99DA-4DAD-B805-387C4F9DD795}">
      <dsp:nvSpPr>
        <dsp:cNvPr id="0" name=""/>
        <dsp:cNvSpPr/>
      </dsp:nvSpPr>
      <dsp:spPr>
        <a:xfrm>
          <a:off x="5756130" y="642882"/>
          <a:ext cx="2615573" cy="1802130"/>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54FE4-214B-497A-9171-F37F50A66F86}">
      <dsp:nvSpPr>
        <dsp:cNvPr id="0" name=""/>
        <dsp:cNvSpPr/>
      </dsp:nvSpPr>
      <dsp:spPr>
        <a:xfrm>
          <a:off x="5756130" y="2445013"/>
          <a:ext cx="2615573" cy="97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BUILD BACK BETTER</a:t>
          </a:r>
        </a:p>
      </dsp:txBody>
      <dsp:txXfrm>
        <a:off x="5756130" y="2445013"/>
        <a:ext cx="2615573" cy="97037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6A37-291F-4E46-BB73-3B99CE153558}" type="datetimeFigureOut">
              <a:rPr lang="en-US" smtClean="0"/>
              <a:t>11/16/2020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B6E366-02D8-9240-8F65-12E2F8F2864D}" type="slidenum">
              <a:rPr lang="en-US" smtClean="0"/>
              <a:t>‹#›</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CCD24-79A0-1B45-AEA8-F931F4D6188E}" type="datetimeFigureOut">
              <a:rPr lang="en-US" smtClean="0"/>
              <a:t>11/16/2020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FFF08-BA74-3E4E-B67B-CFCBDE5D9836}" type="slidenum">
              <a:rPr lang="en-US" smtClean="0"/>
              <a:t>‹#›</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relevant branding/logos for </a:t>
            </a:r>
            <a:r>
              <a:rPr lang="en-GB"/>
              <a:t>other</a:t>
            </a:r>
            <a:r>
              <a:rPr lang="en-GB" baseline="0"/>
              <a:t> agencies </a:t>
            </a:r>
            <a:endParaRPr lang="en-GB" dirty="0"/>
          </a:p>
          <a:p>
            <a:endParaRPr lang="en-GB" dirty="0"/>
          </a:p>
          <a:p>
            <a:pPr marL="171450" indent="-171450">
              <a:buFont typeface="Arial" panose="020B0604020202020204" pitchFamily="34" charset="0"/>
              <a:buChar char="•"/>
            </a:pPr>
            <a:r>
              <a:rPr lang="en-US" b="1" dirty="0">
                <a:cs typeface="Calibri"/>
              </a:rPr>
              <a:t>Introductions to panelists etc.</a:t>
            </a:r>
          </a:p>
          <a:p>
            <a:pPr marL="0" indent="0">
              <a:buFont typeface="Arial" panose="020B0604020202020204" pitchFamily="34" charset="0"/>
              <a:buNone/>
            </a:pPr>
            <a:endParaRPr lang="en-US" b="1" dirty="0">
              <a:cs typeface="Calibri"/>
            </a:endParaRPr>
          </a:p>
          <a:p>
            <a:pPr marL="171450" indent="-171450">
              <a:buFont typeface="Arial" panose="020B0604020202020204" pitchFamily="34" charset="0"/>
              <a:buChar char="•"/>
            </a:pPr>
            <a:r>
              <a:rPr lang="en-US" b="1" dirty="0">
                <a:cs typeface="Calibri"/>
              </a:rPr>
              <a:t>Very excited to be able to host this webinar as part of our launch of the Safe Back to School Practitioners Guide – led by Save the Children with contributions from many online today and </a:t>
            </a:r>
            <a:r>
              <a:rPr lang="en-US" b="1" u="sng" dirty="0">
                <a:cs typeface="Calibri"/>
              </a:rPr>
              <a:t>reviewed and endorsed by </a:t>
            </a:r>
            <a:r>
              <a:rPr lang="en-US" b="1" dirty="0">
                <a:cs typeface="Calibri"/>
              </a:rPr>
              <a:t>both the Global Education Cluster, the Child Protection Area of Responsibility and </a:t>
            </a:r>
            <a:r>
              <a:rPr lang="en-US" b="1" u="sng" dirty="0">
                <a:cs typeface="Calibri"/>
              </a:rPr>
              <a:t>supported by </a:t>
            </a:r>
            <a:r>
              <a:rPr lang="en-US" b="1" dirty="0">
                <a:cs typeface="Calibri"/>
              </a:rPr>
              <a:t>the Inter-agency Network for Education in Emergencies (INEE).</a:t>
            </a:r>
          </a:p>
          <a:p>
            <a:pPr marL="0" indent="0">
              <a:buFont typeface="Arial" panose="020B0604020202020204" pitchFamily="34" charset="0"/>
              <a:buNone/>
            </a:pPr>
            <a:endParaRPr lang="en-US" b="1" dirty="0">
              <a:cs typeface="Calibri"/>
            </a:endParaRPr>
          </a:p>
          <a:p>
            <a:pPr marL="171450" indent="-171450">
              <a:buFont typeface="Arial" panose="020B0604020202020204" pitchFamily="34" charset="0"/>
              <a:buChar char="•"/>
            </a:pPr>
            <a:r>
              <a:rPr lang="en-US" b="1" dirty="0">
                <a:cs typeface="Calibri"/>
              </a:rPr>
              <a:t>Today we welcome so many of you representing country offices, regional offices, SCI </a:t>
            </a:r>
            <a:r>
              <a:rPr lang="en-US" b="1" dirty="0" err="1">
                <a:cs typeface="Calibri"/>
              </a:rPr>
              <a:t>centre</a:t>
            </a:r>
            <a:r>
              <a:rPr lang="en-US" b="1" dirty="0">
                <a:cs typeface="Calibri"/>
              </a:rPr>
              <a:t> and members to go hear more about the key elements of the guide and have the opportunity to ask us questions and grill our technical advisors on specific areas of the Guide.</a:t>
            </a:r>
          </a:p>
          <a:p>
            <a:pPr marL="0" indent="0">
              <a:buFont typeface="Arial" panose="020B0604020202020204" pitchFamily="34" charset="0"/>
              <a:buNone/>
            </a:pPr>
            <a:endParaRPr lang="en-US" b="1" dirty="0">
              <a:cs typeface="Calibri"/>
            </a:endParaRPr>
          </a:p>
          <a:p>
            <a:pPr marL="171450" indent="-171450">
              <a:buFont typeface="Arial" panose="020B0604020202020204" pitchFamily="34" charset="0"/>
              <a:buChar char="•"/>
            </a:pPr>
            <a:r>
              <a:rPr lang="en-US" b="1" dirty="0">
                <a:cs typeface="Calibri"/>
              </a:rPr>
              <a:t>Notify</a:t>
            </a:r>
            <a:r>
              <a:rPr lang="en-US" b="1" baseline="0" dirty="0">
                <a:cs typeface="Calibri"/>
              </a:rPr>
              <a:t> audience we are recording</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1</a:t>
            </a:fld>
            <a:endParaRPr lang="en-US"/>
          </a:p>
        </p:txBody>
      </p:sp>
    </p:spTree>
    <p:extLst>
      <p:ext uri="{BB962C8B-B14F-4D97-AF65-F5344CB8AC3E}">
        <p14:creationId xmlns:p14="http://schemas.microsoft.com/office/powerpoint/2010/main" val="400176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a:p>
            <a:pPr marL="285750" indent="-285750">
              <a:buFont typeface="Arial" panose="020B0604020202020204" pitchFamily="34" charset="0"/>
              <a:buChar char="•"/>
            </a:pPr>
            <a:r>
              <a:rPr lang="en-GB" sz="1500" dirty="0">
                <a:latin typeface="Gill Sans Infant Std"/>
                <a:cs typeface="Gill Sans Infant Std"/>
              </a:rPr>
              <a:t>We know that the impact of COVID-19 on the protection of children is significant both in terms of increased risk of violence and abuse due to confinement at home but also due to the inaccessibility of local child protection mechanisms, including those in the school, to monitor, report and respond to concerns children have. </a:t>
            </a:r>
          </a:p>
          <a:p>
            <a:pPr marL="285750" indent="-285750">
              <a:buFont typeface="Arial" panose="020B0604020202020204" pitchFamily="34" charset="0"/>
              <a:buChar char="•"/>
            </a:pPr>
            <a:r>
              <a:rPr lang="en-GB" sz="1500" dirty="0">
                <a:latin typeface="Gill Sans Infant Std"/>
                <a:cs typeface="Gill Sans Infant Std"/>
              </a:rPr>
              <a:t>So the actions included in the Guide related to Child Protection focus on:</a:t>
            </a:r>
          </a:p>
          <a:p>
            <a:pPr marL="742950" lvl="1" indent="-285750">
              <a:buFont typeface="Arial" panose="020B0604020202020204" pitchFamily="34" charset="0"/>
              <a:buChar char="•"/>
            </a:pPr>
            <a:r>
              <a:rPr lang="en-GB" sz="1500" b="1" dirty="0">
                <a:latin typeface="Gill Sans Infant Std"/>
                <a:cs typeface="Gill Sans Infant Std"/>
              </a:rPr>
              <a:t>BEFORE schools re-open</a:t>
            </a:r>
            <a:r>
              <a:rPr lang="en-GB" sz="1500" dirty="0">
                <a:latin typeface="Gill Sans Infant Std"/>
                <a:cs typeface="Gill Sans Infant Std"/>
              </a:rPr>
              <a:t>:</a:t>
            </a:r>
          </a:p>
          <a:p>
            <a:pPr marL="1200150" lvl="2" indent="-285750">
              <a:buFont typeface="Arial" panose="020B0604020202020204" pitchFamily="34" charset="0"/>
              <a:buChar char="•"/>
            </a:pPr>
            <a:r>
              <a:rPr lang="en-GB" sz="1500" dirty="0">
                <a:latin typeface="Gill Sans Infant Std"/>
                <a:cs typeface="Gill Sans Infant Std"/>
              </a:rPr>
              <a:t>Adapting school-based reporting and referral mechanisms</a:t>
            </a:r>
          </a:p>
          <a:p>
            <a:pPr marL="1200150" lvl="2" indent="-285750">
              <a:buFont typeface="Arial" panose="020B0604020202020204" pitchFamily="34" charset="0"/>
              <a:buChar char="•"/>
            </a:pPr>
            <a:r>
              <a:rPr lang="en-GB" sz="1500" dirty="0">
                <a:latin typeface="Gill Sans Infant Std"/>
                <a:cs typeface="Gill Sans Infant Std"/>
              </a:rPr>
              <a:t>Ensuring continuity of referral to local child protection mechanisms and services</a:t>
            </a:r>
          </a:p>
          <a:p>
            <a:pPr marL="1200150" lvl="2" indent="-285750">
              <a:buFont typeface="Arial" panose="020B0604020202020204" pitchFamily="34" charset="0"/>
              <a:buChar char="•"/>
            </a:pPr>
            <a:r>
              <a:rPr lang="en-GB" sz="1500" dirty="0">
                <a:latin typeface="Gill Sans Infant Std"/>
                <a:cs typeface="Gill Sans Infant Std"/>
              </a:rPr>
              <a:t>Information and advice to children and school staff if they have concerns about a child / another child</a:t>
            </a:r>
          </a:p>
          <a:p>
            <a:pPr marL="1200150" lvl="2" indent="-285750">
              <a:buFont typeface="Arial" panose="020B0604020202020204" pitchFamily="34" charset="0"/>
              <a:buChar char="•"/>
            </a:pPr>
            <a:r>
              <a:rPr lang="en-GB" sz="1500" dirty="0">
                <a:latin typeface="Gill Sans Infant Std"/>
                <a:cs typeface="Gill Sans Infant Std"/>
              </a:rPr>
              <a:t>Facilitating coordination between education and child protection actors</a:t>
            </a:r>
          </a:p>
          <a:p>
            <a:pPr marL="742950" lvl="1" indent="-285750">
              <a:buFont typeface="Arial" panose="020B0604020202020204" pitchFamily="34" charset="0"/>
              <a:buChar char="•"/>
            </a:pPr>
            <a:r>
              <a:rPr lang="en-GB" sz="1500" b="1" dirty="0">
                <a:cs typeface="Calibri"/>
              </a:rPr>
              <a:t>AFTER schools re-open:</a:t>
            </a:r>
          </a:p>
          <a:p>
            <a:pPr marL="1200150" lvl="2" indent="-285750">
              <a:buFont typeface="Arial" panose="020B0604020202020204" pitchFamily="34" charset="0"/>
              <a:buChar char="•"/>
            </a:pPr>
            <a:r>
              <a:rPr lang="en-GB" sz="1500" dirty="0">
                <a:cs typeface="Calibri"/>
              </a:rPr>
              <a:t>Ensuring school-based reporting and referral mechanisms are functioning (revitalising them if they are not)</a:t>
            </a:r>
          </a:p>
          <a:p>
            <a:pPr marL="1200150" lvl="2" indent="-285750">
              <a:buFont typeface="Arial" panose="020B0604020202020204" pitchFamily="34" charset="0"/>
              <a:buChar char="•"/>
            </a:pPr>
            <a:r>
              <a:rPr lang="en-GB" sz="1500" dirty="0">
                <a:cs typeface="Calibri"/>
              </a:rPr>
              <a:t>Identifying children in need of support and/or referral</a:t>
            </a:r>
          </a:p>
          <a:p>
            <a:pPr marL="1200150" lvl="2" indent="-285750">
              <a:buFont typeface="Arial" panose="020B0604020202020204" pitchFamily="34" charset="0"/>
              <a:buChar char="•"/>
            </a:pPr>
            <a:r>
              <a:rPr lang="en-GB" sz="1500" dirty="0">
                <a:cs typeface="Calibri"/>
              </a:rPr>
              <a:t>Delivering age-appropriate, gender and inclusion-sensitive messaging to prevent violence, abuse, bullying (as a result of stigma, for example)</a:t>
            </a:r>
          </a:p>
          <a:p>
            <a:pPr marL="742950" lvl="1" indent="-285750">
              <a:buFont typeface="Arial" panose="020B0604020202020204" pitchFamily="34" charset="0"/>
              <a:buChar char="•"/>
            </a:pPr>
            <a:endParaRPr lang="en-GB" sz="1500" dirty="0">
              <a:cs typeface="Gill Sans Infant Std"/>
            </a:endParaRPr>
          </a:p>
          <a:p>
            <a:pPr lvl="1"/>
            <a:r>
              <a:rPr lang="en-GB" sz="1500" dirty="0">
                <a:cs typeface="Calibri"/>
              </a:rPr>
              <a:t>Additional note on </a:t>
            </a:r>
            <a:r>
              <a:rPr lang="en-GB" sz="1500" b="1" dirty="0">
                <a:cs typeface="Calibri"/>
              </a:rPr>
              <a:t>Technical Annex 3 </a:t>
            </a:r>
            <a:r>
              <a:rPr lang="en-GB" sz="1500" dirty="0">
                <a:cs typeface="Calibri"/>
              </a:rPr>
              <a:t>– </a:t>
            </a:r>
            <a:r>
              <a:rPr lang="en-GB" sz="1500" b="1" dirty="0">
                <a:cs typeface="Calibri"/>
              </a:rPr>
              <a:t>Enable teachers in the transition back to school-</a:t>
            </a:r>
            <a:r>
              <a:rPr lang="en-GB" sz="1500" dirty="0">
                <a:cs typeface="Calibri"/>
              </a:rPr>
              <a:t> includes some specific guidance for teachers on identifying and reporting protection concerns – links to TPD module which focuses on psychological first aid, violence prevention and response.</a:t>
            </a:r>
          </a:p>
          <a:p>
            <a:pPr lvl="1"/>
            <a:endParaRPr lang="en-GB" sz="1500" dirty="0">
              <a:cs typeface="Gill Sans Infant Std"/>
            </a:endParaRPr>
          </a:p>
          <a:p>
            <a:pPr lvl="1"/>
            <a:r>
              <a:rPr lang="en-GB" sz="1500" dirty="0">
                <a:cs typeface="Calibri"/>
              </a:rPr>
              <a:t>Additional note on </a:t>
            </a:r>
            <a:r>
              <a:rPr lang="en-GB" sz="1500" b="1" dirty="0">
                <a:cs typeface="Calibri"/>
              </a:rPr>
              <a:t>Technical Annex 5 – Participatory Education and Protection Continuity Planning </a:t>
            </a:r>
            <a:r>
              <a:rPr lang="en-GB" sz="1500" dirty="0">
                <a:cs typeface="Calibri"/>
              </a:rPr>
              <a:t>–task presents a unique opportunity to re-visit protection risks, pre and post-COVID-19 and reassess school plans</a:t>
            </a:r>
            <a:endParaRPr lang="en-GB" sz="1500" dirty="0">
              <a:latin typeface="Gill Sans Infant Std"/>
              <a:cs typeface="Calibri"/>
            </a:endParaRPr>
          </a:p>
          <a:p>
            <a:endParaRPr lang="en-GB" dirty="0"/>
          </a:p>
          <a:p>
            <a:pPr rtl="0" fontAlgn="base"/>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48917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Optional</a:t>
            </a:r>
            <a:r>
              <a:rPr lang="en-GB" sz="1200" b="0" i="0" kern="1200" baseline="0" dirty="0">
                <a:solidFill>
                  <a:schemeClr val="tx1"/>
                </a:solidFill>
                <a:effectLst/>
                <a:latin typeface="+mn-lt"/>
                <a:ea typeface="+mn-ea"/>
                <a:cs typeface="+mn-cs"/>
              </a:rPr>
              <a:t> fun slide to grab attention!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46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relevant branding/logos for other agencies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072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err="1">
                <a:cs typeface="Calibri"/>
              </a:rPr>
              <a:t>Emphasise</a:t>
            </a:r>
            <a:r>
              <a:rPr lang="en-US" b="1" dirty="0">
                <a:cs typeface="Calibri"/>
              </a:rPr>
              <a:t> that we want this online forum to be interactive so please feel free to ask questions using your Mic or chat in the chat box and we will do our best to answer them for you.</a:t>
            </a:r>
          </a:p>
          <a:p>
            <a:pPr marL="171450" indent="-171450">
              <a:buFont typeface="Arial" panose="020B0604020202020204" pitchFamily="34" charset="0"/>
              <a:buChar char="•"/>
            </a:pPr>
            <a:r>
              <a:rPr lang="en-US" b="1" dirty="0">
                <a:cs typeface="Calibri"/>
              </a:rPr>
              <a:t>We also will have an opportunity to hear from the Vietnam CO AND the Asia Regional Officer on their experiences of preparing for a safe return to school – we want that part of the forum today to inspire you to also share your experiences at whatever stage you are at now – preparing to support schools to re-open or where you have already played a role in supporting the reopening already or just at the stage where it is still perhaps unclear what will happen.</a:t>
            </a:r>
          </a:p>
          <a:p>
            <a:pPr marL="171450" indent="-171450">
              <a:buFont typeface="Arial" panose="020B0604020202020204" pitchFamily="34" charset="0"/>
              <a:buChar char="•"/>
            </a:pPr>
            <a:r>
              <a:rPr lang="en-US" b="1" dirty="0">
                <a:cs typeface="Calibri"/>
              </a:rPr>
              <a:t>Ask each facilitator to introduce themselves before they speak on their particular section (to save time at the beginning)</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2</a:t>
            </a:fld>
            <a:endParaRPr lang="en-US"/>
          </a:p>
        </p:txBody>
      </p:sp>
    </p:spTree>
    <p:extLst>
      <p:ext uri="{BB962C8B-B14F-4D97-AF65-F5344CB8AC3E}">
        <p14:creationId xmlns:p14="http://schemas.microsoft.com/office/powerpoint/2010/main" val="3744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(1min)</a:t>
            </a:r>
          </a:p>
          <a:p>
            <a:pPr marL="742950" lvl="1" indent="-285750">
              <a:spcAft>
                <a:spcPts val="1000"/>
              </a:spcAft>
              <a:buFont typeface="Arial" panose="020B0604020202020204" pitchFamily="34" charset="0"/>
              <a:buChar char="•"/>
            </a:pPr>
            <a:r>
              <a:rPr lang="en-GB" b="1" i="1" dirty="0">
                <a:solidFill>
                  <a:srgbClr val="FF0000"/>
                </a:solidFill>
              </a:rPr>
              <a:t>Integration </a:t>
            </a:r>
            <a:r>
              <a:rPr lang="en-GB" i="1" dirty="0">
                <a:solidFill>
                  <a:srgbClr val="FF0000"/>
                </a:solidFill>
              </a:rPr>
              <a:t>-- being a shared priority across programmes, operations, technical, advocacy; COVID19 has highlighted how truly interconnected our sectors are, and this is an opportunity to work more efficiently and towards more impact for children if we work together </a:t>
            </a:r>
            <a:r>
              <a:rPr lang="en-GB" i="1" dirty="0">
                <a:solidFill>
                  <a:srgbClr val="FF0000"/>
                </a:solidFill>
                <a:sym typeface="Wingdings" panose="05000000000000000000" pitchFamily="2" charset="2"/>
              </a:rPr>
              <a:t>  At the heart of our Protect a Generation campaign!</a:t>
            </a:r>
          </a:p>
          <a:p>
            <a:pPr lvl="1">
              <a:spcAft>
                <a:spcPts val="1000"/>
              </a:spcAft>
            </a:pPr>
            <a:endParaRPr lang="en-GB" i="1" dirty="0">
              <a:solidFill>
                <a:srgbClr val="FF0000"/>
              </a:solidFill>
            </a:endParaRPr>
          </a:p>
          <a:p>
            <a:pPr marL="742950" lvl="1" indent="-285750">
              <a:spcAft>
                <a:spcPts val="1000"/>
              </a:spcAft>
              <a:buFont typeface="Arial" panose="020B0604020202020204" pitchFamily="34" charset="0"/>
              <a:buChar char="•"/>
            </a:pPr>
            <a:r>
              <a:rPr lang="en-GB" b="1" i="1" dirty="0">
                <a:solidFill>
                  <a:srgbClr val="FF0000"/>
                </a:solidFill>
              </a:rPr>
              <a:t>Technical quality </a:t>
            </a:r>
            <a:r>
              <a:rPr lang="en-GB" i="1" dirty="0">
                <a:solidFill>
                  <a:srgbClr val="FF0000"/>
                </a:solidFill>
              </a:rPr>
              <a:t>--- This guide has been written drawing upon our best practices, including from our common approaches like </a:t>
            </a:r>
          </a:p>
          <a:p>
            <a:pPr marL="1200150" lvl="2" indent="-285750">
              <a:spcAft>
                <a:spcPts val="1000"/>
              </a:spcAft>
              <a:buFont typeface="Arial" panose="020B0604020202020204" pitchFamily="34" charset="0"/>
              <a:buChar char="•"/>
            </a:pPr>
            <a:r>
              <a:rPr lang="en-GB" i="1" dirty="0">
                <a:solidFill>
                  <a:srgbClr val="FF0000"/>
                </a:solidFill>
              </a:rPr>
              <a:t>SSCA</a:t>
            </a:r>
          </a:p>
          <a:p>
            <a:pPr marL="1200150" lvl="2" indent="-285750">
              <a:spcAft>
                <a:spcPts val="1000"/>
              </a:spcAft>
              <a:buFont typeface="Arial" panose="020B0604020202020204" pitchFamily="34" charset="0"/>
              <a:buChar char="•"/>
            </a:pPr>
            <a:r>
              <a:rPr lang="en-GB" i="1" dirty="0" err="1">
                <a:solidFill>
                  <a:srgbClr val="FF0000"/>
                </a:solidFill>
              </a:rPr>
              <a:t>PwV</a:t>
            </a:r>
            <a:endParaRPr lang="en-GB" i="1" dirty="0">
              <a:solidFill>
                <a:srgbClr val="FF0000"/>
              </a:solidFill>
            </a:endParaRPr>
          </a:p>
          <a:p>
            <a:pPr marL="1200150" lvl="2" indent="-285750">
              <a:spcAft>
                <a:spcPts val="1000"/>
              </a:spcAft>
              <a:buFont typeface="Arial" panose="020B0604020202020204" pitchFamily="34" charset="0"/>
              <a:buChar char="•"/>
            </a:pPr>
            <a:r>
              <a:rPr lang="en-GB" i="1" dirty="0">
                <a:solidFill>
                  <a:srgbClr val="FF0000"/>
                </a:solidFill>
              </a:rPr>
              <a:t>ET</a:t>
            </a:r>
          </a:p>
          <a:p>
            <a:pPr marL="1200150" lvl="2" indent="-285750">
              <a:spcAft>
                <a:spcPts val="1000"/>
              </a:spcAft>
              <a:buFont typeface="Arial" panose="020B0604020202020204" pitchFamily="34" charset="0"/>
              <a:buChar char="•"/>
            </a:pPr>
            <a:r>
              <a:rPr lang="en-GB" i="1" dirty="0">
                <a:solidFill>
                  <a:srgbClr val="FF0000"/>
                </a:solidFill>
              </a:rPr>
              <a:t>As well as from previous responses like the Ebola crisis. By building on experience and evidence, we can make the COVID19 back to school experience much smoother and safer for children around the world. </a:t>
            </a:r>
          </a:p>
          <a:p>
            <a:pPr marL="742950" lvl="1" indent="-285750">
              <a:spcAft>
                <a:spcPts val="1000"/>
              </a:spcAft>
              <a:buFont typeface="Arial" panose="020B0604020202020204" pitchFamily="34" charset="0"/>
              <a:buChar char="•"/>
            </a:pPr>
            <a:r>
              <a:rPr lang="en-US" i="1" dirty="0">
                <a:solidFill>
                  <a:srgbClr val="FF0000"/>
                </a:solidFill>
              </a:rPr>
              <a:t>Build back better: COVID19 surprised us! This is a change to get the foundations right for the next emergency – be it a health pandemic or another hazard like a cyclone or an outbreak of conflict. </a:t>
            </a:r>
          </a:p>
          <a:p>
            <a:pPr marL="742950" lvl="1" indent="-285750">
              <a:spcAft>
                <a:spcPts val="1000"/>
              </a:spcAft>
              <a:buFont typeface="Arial" panose="020B0604020202020204" pitchFamily="34" charset="0"/>
              <a:buChar char="•"/>
            </a:pPr>
            <a:endParaRPr lang="en-US" i="1" dirty="0">
              <a:solidFill>
                <a:srgbClr val="FF0000"/>
              </a:solidFill>
            </a:endParaRPr>
          </a:p>
          <a:p>
            <a:pPr lvl="1">
              <a:spcAft>
                <a:spcPts val="1000"/>
              </a:spcAft>
            </a:pPr>
            <a:r>
              <a:rPr lang="en-US" i="1" dirty="0">
                <a:solidFill>
                  <a:srgbClr val="FF0000"/>
                </a:solidFill>
              </a:rPr>
              <a:t>Truly for SC, this guide offers an opportunity for SC values to shine! </a:t>
            </a:r>
          </a:p>
          <a:p>
            <a:pPr marL="628650" lvl="1" indent="-171450">
              <a:spcAft>
                <a:spcPts val="1000"/>
              </a:spcAft>
              <a:buFontTx/>
              <a:buChar char="-"/>
            </a:pPr>
            <a:r>
              <a:rPr lang="en-US" i="1" dirty="0">
                <a:solidFill>
                  <a:srgbClr val="FF0000"/>
                </a:solidFill>
              </a:rPr>
              <a:t>Child participation is at the heart of the guide and it’s inter-agency, so others can integration </a:t>
            </a:r>
            <a:r>
              <a:rPr lang="en-US" i="1" dirty="0" err="1">
                <a:solidFill>
                  <a:srgbClr val="FF0000"/>
                </a:solidFill>
              </a:rPr>
              <a:t>ChP</a:t>
            </a:r>
            <a:r>
              <a:rPr lang="en-US" i="1" dirty="0">
                <a:solidFill>
                  <a:srgbClr val="FF0000"/>
                </a:solidFill>
              </a:rPr>
              <a:t> too</a:t>
            </a:r>
          </a:p>
          <a:p>
            <a:pPr marL="628650" lvl="1" indent="-171450">
              <a:spcAft>
                <a:spcPts val="1000"/>
              </a:spcAft>
              <a:buFontTx/>
              <a:buChar char="-"/>
            </a:pPr>
            <a:r>
              <a:rPr lang="en-US" i="1" dirty="0">
                <a:solidFill>
                  <a:srgbClr val="FF0000"/>
                </a:solidFill>
              </a:rPr>
              <a:t>And the </a:t>
            </a:r>
            <a:r>
              <a:rPr lang="en-US" i="1" dirty="0" err="1">
                <a:solidFill>
                  <a:srgbClr val="FF0000"/>
                </a:solidFill>
              </a:rPr>
              <a:t>Thnow</a:t>
            </a:r>
            <a:r>
              <a:rPr lang="en-US" i="1" dirty="0">
                <a:solidFill>
                  <a:srgbClr val="FF0000"/>
                </a:solidFill>
              </a:rPr>
              <a:t> Child participation &amp; Protect a generation!</a:t>
            </a:r>
            <a:endParaRPr lang="en-GB" b="1"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3</a:t>
            </a:fld>
            <a:endParaRPr lang="en-US"/>
          </a:p>
        </p:txBody>
      </p:sp>
    </p:spTree>
    <p:extLst>
      <p:ext uri="{BB962C8B-B14F-4D97-AF65-F5344CB8AC3E}">
        <p14:creationId xmlns:p14="http://schemas.microsoft.com/office/powerpoint/2010/main" val="408734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dirty="0"/>
              <a:t>Integrated checklist:</a:t>
            </a:r>
            <a:r>
              <a:rPr lang="en-GB" baseline="0" dirty="0"/>
              <a:t> </a:t>
            </a:r>
          </a:p>
          <a:p>
            <a:pPr marL="171450" indent="-171450" rtl="0" fontAlgn="base">
              <a:buFont typeface="Arial" panose="020B0604020202020204" pitchFamily="34" charset="0"/>
              <a:buChar char="•"/>
            </a:pPr>
            <a:r>
              <a:rPr lang="en-GB" dirty="0"/>
              <a:t>Especially useful for project design and coordinated inter-sectoral planning (i.e. adaptations to the Humanitarian Response Plan) and for monitoring and oversight.</a:t>
            </a:r>
          </a:p>
          <a:p>
            <a:pPr rtl="0" fontAlgn="base"/>
            <a:endParaRPr lang="en-GB" b="1" dirty="0"/>
          </a:p>
          <a:p>
            <a:pPr rtl="0" fontAlgn="base"/>
            <a:r>
              <a:rPr lang="en-GB" b="1" dirty="0"/>
              <a:t>7 Technical Annexes:</a:t>
            </a:r>
            <a:r>
              <a:rPr lang="en-GB" b="1" baseline="0" dirty="0"/>
              <a:t> </a:t>
            </a:r>
            <a:r>
              <a:rPr lang="en-GB" dirty="0"/>
              <a:t>Annex 1 Participatory, inclusive back-to-school campaigns . Annex 2 Absence Management Systems . Annex 3 Enable teachers in the transition back to school . Annex 4 MHPSS for children as schools reopen . Annex 5 Participatory education and protection continuity planning . Annex 6 Adaptations for camp settings . Annex 7 Advocacy messages</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4</a:t>
            </a:fld>
            <a:endParaRPr lang="en-US"/>
          </a:p>
        </p:txBody>
      </p:sp>
    </p:spTree>
    <p:extLst>
      <p:ext uri="{BB962C8B-B14F-4D97-AF65-F5344CB8AC3E}">
        <p14:creationId xmlns:p14="http://schemas.microsoft.com/office/powerpoint/2010/main" val="36868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GB" sz="1200" b="1" kern="1200" baseline="0" dirty="0">
                <a:solidFill>
                  <a:schemeClr val="tx1"/>
                </a:solidFill>
                <a:effectLst/>
                <a:latin typeface="+mn-lt"/>
                <a:ea typeface="+mn-ea"/>
                <a:cs typeface="+mn-cs"/>
              </a:rPr>
              <a:t>(1 min) </a:t>
            </a:r>
            <a:r>
              <a:rPr lang="en-GB" sz="1200" kern="1200" dirty="0">
                <a:solidFill>
                  <a:schemeClr val="tx1"/>
                </a:solidFill>
                <a:effectLst/>
                <a:latin typeface="+mn-lt"/>
                <a:ea typeface="+mn-ea"/>
                <a:cs typeface="+mn-cs"/>
              </a:rPr>
              <a:t>Highlight the value of the guide being an interagency piece and how this changes how SC colleagues can use the guide </a:t>
            </a:r>
            <a:endParaRPr lang="en-GB" b="1" dirty="0"/>
          </a:p>
          <a:p>
            <a:pPr marL="0" indent="0" rtl="0" fontAlgn="base">
              <a:buFont typeface="Arial" panose="020B0604020202020204" pitchFamily="34" charset="0"/>
              <a:buNone/>
            </a:pPr>
            <a:endParaRPr lang="en-GB" b="1" dirty="0"/>
          </a:p>
          <a:p>
            <a:pPr marL="171450" indent="-171450" rtl="0" fontAlgn="base">
              <a:buFont typeface="Arial" panose="020B0604020202020204" pitchFamily="34" charset="0"/>
              <a:buChar char="•"/>
            </a:pPr>
            <a:r>
              <a:rPr lang="en-GB" dirty="0"/>
              <a:t>The guide aims to be a user-friendly, practitioner-focused tool that outlines the key steps needed for a coordinated, inclusive, all-hazards approach to school reopening and links to further guidance where appropriate. </a:t>
            </a:r>
          </a:p>
          <a:p>
            <a:pPr rtl="0" fontAlgn="base"/>
            <a:endParaRPr lang="en-GB" dirty="0"/>
          </a:p>
          <a:p>
            <a:pPr marL="171450" indent="-171450" rtl="0" fontAlgn="base">
              <a:buFont typeface="Arial" panose="020B0604020202020204" pitchFamily="34" charset="0"/>
              <a:buChar char="•"/>
            </a:pPr>
            <a:r>
              <a:rPr lang="en-GB" dirty="0"/>
              <a:t>Coordination teams (such as Child Protection Area of Responsibility, Education Cluster, EiE Working Group Coordinators, Refugee Education Groups or Local Education Groups) are encouraged to share this document and reference this guidance as coordinated school reopening strategies are developed and operationalized.</a:t>
            </a:r>
          </a:p>
          <a:p>
            <a:pPr marL="171450" indent="-171450" rtl="0" fontAlgn="base">
              <a:buFont typeface="Arial" panose="020B0604020202020204" pitchFamily="34" charset="0"/>
              <a:buChar char="•"/>
            </a:pPr>
            <a:endParaRPr lang="en-GB" dirty="0"/>
          </a:p>
          <a:p>
            <a:pPr marL="171450" indent="-171450" rtl="0" fontAlgn="base">
              <a:buFont typeface="Arial" panose="020B0604020202020204" pitchFamily="34" charset="0"/>
              <a:buChar char="•"/>
            </a:pPr>
            <a:r>
              <a:rPr lang="en-GB" dirty="0"/>
              <a:t>Highlight</a:t>
            </a:r>
            <a:r>
              <a:rPr lang="en-GB" baseline="0" dirty="0"/>
              <a:t> b</a:t>
            </a:r>
            <a:r>
              <a:rPr lang="en-GB" dirty="0"/>
              <a:t>ased on existing guidance/UN</a:t>
            </a:r>
            <a:r>
              <a:rPr lang="en-GB" baseline="0" dirty="0"/>
              <a:t> framework etc. </a:t>
            </a:r>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5</a:t>
            </a:fld>
            <a:endParaRPr lang="en-US"/>
          </a:p>
        </p:txBody>
      </p:sp>
    </p:spTree>
    <p:extLst>
      <p:ext uri="{BB962C8B-B14F-4D97-AF65-F5344CB8AC3E}">
        <p14:creationId xmlns:p14="http://schemas.microsoft.com/office/powerpoint/2010/main" val="314314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a:t>
            </a:r>
            <a:r>
              <a:rPr lang="en-GB" dirty="0"/>
              <a:t>emphasize that you can use this checklist to be gender transformative!</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6</a:t>
            </a:fld>
            <a:endParaRPr lang="en-US"/>
          </a:p>
        </p:txBody>
      </p:sp>
    </p:spTree>
    <p:extLst>
      <p:ext uri="{BB962C8B-B14F-4D97-AF65-F5344CB8AC3E}">
        <p14:creationId xmlns:p14="http://schemas.microsoft.com/office/powerpoint/2010/main" val="232036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8</a:t>
            </a:fld>
            <a:endParaRPr lang="en-US"/>
          </a:p>
        </p:txBody>
      </p:sp>
    </p:spTree>
    <p:extLst>
      <p:ext uri="{BB962C8B-B14F-4D97-AF65-F5344CB8AC3E}">
        <p14:creationId xmlns:p14="http://schemas.microsoft.com/office/powerpoint/2010/main" val="311068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9</a:t>
            </a:fld>
            <a:endParaRPr lang="en-US"/>
          </a:p>
        </p:txBody>
      </p:sp>
    </p:spTree>
    <p:extLst>
      <p:ext uri="{BB962C8B-B14F-4D97-AF65-F5344CB8AC3E}">
        <p14:creationId xmlns:p14="http://schemas.microsoft.com/office/powerpoint/2010/main" val="225134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a:p>
            <a:r>
              <a:rPr lang="en-GB" dirty="0"/>
              <a:t>- Focus on checklist: presenting key elements and signposting (provide example of one or two key actions) </a:t>
            </a:r>
          </a:p>
          <a:p>
            <a:r>
              <a:rPr lang="en-GB" dirty="0"/>
              <a:t>- Signposting technical annexes </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10</a:t>
            </a:fld>
            <a:endParaRPr lang="en-US"/>
          </a:p>
        </p:txBody>
      </p:sp>
    </p:spTree>
    <p:extLst>
      <p:ext uri="{BB962C8B-B14F-4D97-AF65-F5344CB8AC3E}">
        <p14:creationId xmlns:p14="http://schemas.microsoft.com/office/powerpoint/2010/main" val="4070739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6532" y="303652"/>
            <a:ext cx="2017673" cy="412389"/>
          </a:xfrm>
          <a:prstGeom prst="rect">
            <a:avLst/>
          </a:prstGeom>
        </p:spPr>
      </p:pic>
      <p:sp>
        <p:nvSpPr>
          <p:cNvPr id="2" name="Title 1"/>
          <p:cNvSpPr>
            <a:spLocks noGrp="1"/>
          </p:cNvSpPr>
          <p:nvPr>
            <p:ph type="ctrTitle" hasCustomPrompt="1"/>
          </p:nvPr>
        </p:nvSpPr>
        <p:spPr>
          <a:xfrm>
            <a:off x="625148" y="866775"/>
            <a:ext cx="8075613"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11" name="Picture Placeholder 10"/>
          <p:cNvSpPr>
            <a:spLocks noGrp="1"/>
          </p:cNvSpPr>
          <p:nvPr>
            <p:ph type="pic" sz="quarter" idx="10"/>
          </p:nvPr>
        </p:nvSpPr>
        <p:spPr>
          <a:xfrm>
            <a:off x="150813" y="2213627"/>
            <a:ext cx="8829675" cy="4494213"/>
          </a:xfrm>
        </p:spPr>
        <p:txBody>
          <a:bodyPr/>
          <a:lstStyle/>
          <a:p>
            <a:r>
              <a:rPr lang="en-US"/>
              <a:t>Click icon to add picture</a:t>
            </a:r>
          </a:p>
        </p:txBody>
      </p:sp>
      <p:sp>
        <p:nvSpPr>
          <p:cNvPr id="12" name="Date Placeholder 11"/>
          <p:cNvSpPr>
            <a:spLocks noGrp="1"/>
          </p:cNvSpPr>
          <p:nvPr>
            <p:ph type="dt" sz="half" idx="11"/>
          </p:nvPr>
        </p:nvSpPr>
        <p:spPr>
          <a:xfrm>
            <a:off x="7223650" y="344650"/>
            <a:ext cx="1581319" cy="365125"/>
          </a:xfrm>
        </p:spPr>
        <p:txBody>
          <a:bodyPr/>
          <a:lstStyle>
            <a:lvl1pPr algn="r">
              <a:defRPr/>
            </a:lvl1pPr>
          </a:lstStyle>
          <a:p>
            <a:r>
              <a:rPr lang="en-US"/>
              <a:t>26 April 2016</a:t>
            </a:r>
          </a:p>
        </p:txBody>
      </p:sp>
    </p:spTree>
    <p:extLst>
      <p:ext uri="{BB962C8B-B14F-4D97-AF65-F5344CB8AC3E}">
        <p14:creationId xmlns:p14="http://schemas.microsoft.com/office/powerpoint/2010/main" val="215297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8" name="Rectangle 7"/>
          <p:cNvSpPr/>
          <p:nvPr userDrawn="1"/>
        </p:nvSpPr>
        <p:spPr>
          <a:xfrm>
            <a:off x="0" y="1171574"/>
            <a:ext cx="9144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47638" y="147638"/>
            <a:ext cx="8832850"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13" name="Straight Connector 12"/>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78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3" name="Rectangle 12"/>
          <p:cNvSpPr/>
          <p:nvPr userDrawn="1"/>
        </p:nvSpPr>
        <p:spPr>
          <a:xfrm>
            <a:off x="0" y="0"/>
            <a:ext cx="9144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pic>
        <p:nvPicPr>
          <p:cNvPr id="9" name="Picture 8"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spTree>
    <p:extLst>
      <p:ext uri="{BB962C8B-B14F-4D97-AF65-F5344CB8AC3E}">
        <p14:creationId xmlns:p14="http://schemas.microsoft.com/office/powerpoint/2010/main" val="123666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4"/>
          </p:nvPr>
        </p:nvSpPr>
        <p:spPr>
          <a:xfrm>
            <a:off x="4910667" y="4233416"/>
            <a:ext cx="2253884" cy="625148"/>
          </a:xfrm>
        </p:spPr>
        <p:txBody>
          <a:bodyPr/>
          <a:lstStyle>
            <a:lvl1pPr>
              <a:defRPr>
                <a:solidFill>
                  <a:srgbClr val="222221"/>
                </a:solidFill>
                <a:latin typeface="Gill Sans Infant Std" pitchFamily="34" charset="0"/>
              </a:defRPr>
            </a:lvl1pPr>
          </a:lstStyle>
          <a:p>
            <a:r>
              <a:rPr lang="en-US"/>
              <a:t>Click icon to add picture</a:t>
            </a:r>
          </a:p>
        </p:txBody>
      </p:sp>
    </p:spTree>
    <p:extLst>
      <p:ext uri="{BB962C8B-B14F-4D97-AF65-F5344CB8AC3E}">
        <p14:creationId xmlns:p14="http://schemas.microsoft.com/office/powerpoint/2010/main" val="115448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2617" y="2113411"/>
            <a:ext cx="4355592" cy="2023872"/>
          </a:xfrm>
          <a:prstGeom prst="rect">
            <a:avLst/>
          </a:prstGeom>
        </p:spPr>
      </p:pic>
    </p:spTree>
    <p:extLst>
      <p:ext uri="{BB962C8B-B14F-4D97-AF65-F5344CB8AC3E}">
        <p14:creationId xmlns:p14="http://schemas.microsoft.com/office/powerpoint/2010/main" val="85219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ave the Children header">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442676" y="2370672"/>
            <a:ext cx="6255472" cy="1583233"/>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a:solidFill>
                <a:srgbClr val="222221"/>
              </a:solidFill>
              <a:latin typeface="TradeGothic LT CondEighteen"/>
              <a:cs typeface="TradeGothic LT CondEighteen"/>
            </a:endParaRPr>
          </a:p>
        </p:txBody>
      </p:sp>
      <p:pic>
        <p:nvPicPr>
          <p:cNvPr id="13" name="Picture 12"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4139" y="2562159"/>
            <a:ext cx="5872546" cy="1200282"/>
          </a:xfrm>
          <a:prstGeom prst="rect">
            <a:avLst/>
          </a:prstGeom>
        </p:spPr>
      </p:pic>
    </p:spTree>
    <p:extLst>
      <p:ext uri="{BB962C8B-B14F-4D97-AF65-F5344CB8AC3E}">
        <p14:creationId xmlns:p14="http://schemas.microsoft.com/office/powerpoint/2010/main" val="2805852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C61A0E-E4AF-44F0-8321-4F70C091EE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981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61A0E-E4AF-44F0-8321-4F70C091EE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a:t>
            </a:fld>
            <a:endParaRPr lang="en-US"/>
          </a:p>
        </p:txBody>
      </p:sp>
    </p:spTree>
    <p:extLst>
      <p:ext uri="{BB962C8B-B14F-4D97-AF65-F5344CB8AC3E}">
        <p14:creationId xmlns:p14="http://schemas.microsoft.com/office/powerpoint/2010/main" val="3117873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C61A0E-E4AF-44F0-8321-4F70C091EE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56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C61A0E-E4AF-44F0-8321-4F70C091EE0F}"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1339C-2D6F-4611-8CDE-6D2A2BC62F38}" type="slidenum">
              <a:rPr lang="en-US" smtClean="0"/>
              <a:t>‹#›</a:t>
            </a:fld>
            <a:endParaRPr lang="en-US"/>
          </a:p>
        </p:txBody>
      </p:sp>
    </p:spTree>
    <p:extLst>
      <p:ext uri="{BB962C8B-B14F-4D97-AF65-F5344CB8AC3E}">
        <p14:creationId xmlns:p14="http://schemas.microsoft.com/office/powerpoint/2010/main" val="70790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C61A0E-E4AF-44F0-8321-4F70C091EE0F}"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1339C-2D6F-4611-8CDE-6D2A2BC62F38}" type="slidenum">
              <a:rPr lang="en-US" smtClean="0"/>
              <a:t>‹#›</a:t>
            </a:fld>
            <a:endParaRPr lang="en-US"/>
          </a:p>
        </p:txBody>
      </p:sp>
    </p:spTree>
    <p:extLst>
      <p:ext uri="{BB962C8B-B14F-4D97-AF65-F5344CB8AC3E}">
        <p14:creationId xmlns:p14="http://schemas.microsoft.com/office/powerpoint/2010/main" val="402721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4572000" y="0"/>
            <a:ext cx="457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70768" y="1171576"/>
            <a:ext cx="3243019"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5470767" y="2395663"/>
            <a:ext cx="3243020"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2400" y="155738"/>
            <a:ext cx="5002416" cy="5985852"/>
          </a:xfrm>
        </p:spPr>
        <p:txBody>
          <a:bodyPr/>
          <a:lstStyle/>
          <a:p>
            <a:r>
              <a:rPr lang="en-US"/>
              <a:t>Click icon to add picture</a:t>
            </a:r>
          </a:p>
        </p:txBody>
      </p:sp>
    </p:spTree>
    <p:extLst>
      <p:ext uri="{BB962C8B-B14F-4D97-AF65-F5344CB8AC3E}">
        <p14:creationId xmlns:p14="http://schemas.microsoft.com/office/powerpoint/2010/main" val="3021026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C61A0E-E4AF-44F0-8321-4F70C091EE0F}"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1339C-2D6F-4611-8CDE-6D2A2BC62F38}" type="slidenum">
              <a:rPr lang="en-US" smtClean="0"/>
              <a:t>‹#›</a:t>
            </a:fld>
            <a:endParaRPr lang="en-US"/>
          </a:p>
        </p:txBody>
      </p:sp>
    </p:spTree>
    <p:extLst>
      <p:ext uri="{BB962C8B-B14F-4D97-AF65-F5344CB8AC3E}">
        <p14:creationId xmlns:p14="http://schemas.microsoft.com/office/powerpoint/2010/main" val="470599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C61A0E-E4AF-44F0-8321-4F70C091EE0F}" type="datetimeFigureOut">
              <a:rPr lang="en-US" smtClean="0"/>
              <a:t>11/16/2020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D11339C-2D6F-4611-8CDE-6D2A2BC62F38}" type="slidenum">
              <a:rPr lang="en-US" smtClean="0"/>
              <a:t>‹#›</a:t>
            </a:fld>
            <a:endParaRPr lang="en-US"/>
          </a:p>
        </p:txBody>
      </p:sp>
    </p:spTree>
    <p:extLst>
      <p:ext uri="{BB962C8B-B14F-4D97-AF65-F5344CB8AC3E}">
        <p14:creationId xmlns:p14="http://schemas.microsoft.com/office/powerpoint/2010/main" val="1614075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7C61A0E-E4AF-44F0-8321-4F70C091EE0F}" type="datetimeFigureOut">
              <a:rPr lang="en-US" smtClean="0"/>
              <a:t>11/16/2020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11339C-2D6F-4611-8CDE-6D2A2BC62F38}" type="slidenum">
              <a:rPr lang="en-US" smtClean="0"/>
              <a:t>‹#›</a:t>
            </a:fld>
            <a:endParaRPr lang="en-US"/>
          </a:p>
        </p:txBody>
      </p:sp>
    </p:spTree>
    <p:extLst>
      <p:ext uri="{BB962C8B-B14F-4D97-AF65-F5344CB8AC3E}">
        <p14:creationId xmlns:p14="http://schemas.microsoft.com/office/powerpoint/2010/main" val="1826656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C61A0E-E4AF-44F0-8321-4F70C091EE0F}"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1339C-2D6F-4611-8CDE-6D2A2BC62F38}" type="slidenum">
              <a:rPr lang="en-US" smtClean="0"/>
              <a:t>‹#›</a:t>
            </a:fld>
            <a:endParaRPr lang="en-US"/>
          </a:p>
        </p:txBody>
      </p:sp>
    </p:spTree>
    <p:extLst>
      <p:ext uri="{BB962C8B-B14F-4D97-AF65-F5344CB8AC3E}">
        <p14:creationId xmlns:p14="http://schemas.microsoft.com/office/powerpoint/2010/main" val="2771938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61A0E-E4AF-44F0-8321-4F70C091EE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a:t>
            </a:fld>
            <a:endParaRPr lang="en-US"/>
          </a:p>
        </p:txBody>
      </p:sp>
    </p:spTree>
    <p:extLst>
      <p:ext uri="{BB962C8B-B14F-4D97-AF65-F5344CB8AC3E}">
        <p14:creationId xmlns:p14="http://schemas.microsoft.com/office/powerpoint/2010/main" val="3010752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61A0E-E4AF-44F0-8321-4F70C091EE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a:t>
            </a:fld>
            <a:endParaRPr lang="en-US"/>
          </a:p>
        </p:txBody>
      </p:sp>
    </p:spTree>
    <p:extLst>
      <p:ext uri="{BB962C8B-B14F-4D97-AF65-F5344CB8AC3E}">
        <p14:creationId xmlns:p14="http://schemas.microsoft.com/office/powerpoint/2010/main" val="423099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hasCustomPrompt="1"/>
          </p:nvPr>
        </p:nvSpPr>
        <p:spPr>
          <a:xfrm>
            <a:off x="424763" y="310836"/>
            <a:ext cx="8282643"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5738" y="2200274"/>
            <a:ext cx="8824750" cy="4106864"/>
          </a:xfrm>
        </p:spPr>
        <p:txBody>
          <a:bodyPr/>
          <a:lstStyle/>
          <a:p>
            <a:r>
              <a:rPr lang="en-US"/>
              <a:t>Click icon to add picture</a:t>
            </a:r>
          </a:p>
        </p:txBody>
      </p:sp>
    </p:spTree>
    <p:extLst>
      <p:ext uri="{BB962C8B-B14F-4D97-AF65-F5344CB8AC3E}">
        <p14:creationId xmlns:p14="http://schemas.microsoft.com/office/powerpoint/2010/main" val="426517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4634" y="202994"/>
            <a:ext cx="828264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31147" y="1600200"/>
            <a:ext cx="8276127"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pic>
        <p:nvPicPr>
          <p:cNvPr id="8" name="Picture 7" descr="Save_the_Children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10" name="Straight Connector 9"/>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302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Edit Master text styles</a:t>
            </a:r>
          </a:p>
        </p:txBody>
      </p:sp>
      <p:sp>
        <p:nvSpPr>
          <p:cNvPr id="9" name="Footer Placeholder 2"/>
          <p:cNvSpPr>
            <a:spLocks noGrp="1"/>
          </p:cNvSpPr>
          <p:nvPr>
            <p:ph type="ftr" sz="quarter" idx="11"/>
          </p:nvPr>
        </p:nvSpPr>
        <p:spPr>
          <a:xfrm>
            <a:off x="2525022" y="6441019"/>
            <a:ext cx="3824978" cy="365125"/>
          </a:xfrm>
        </p:spPr>
        <p:txBody>
          <a:bodyPr/>
          <a:lstStyle/>
          <a:p>
            <a:pPr algn="ctr"/>
            <a:r>
              <a:rPr lang="en-US"/>
              <a:t>Change and Deployment Team Member Training</a:t>
            </a:r>
          </a:p>
        </p:txBody>
      </p:sp>
      <p:sp>
        <p:nvSpPr>
          <p:cNvPr id="10" name="Date Placeholder 1"/>
          <p:cNvSpPr>
            <a:spLocks noGrp="1"/>
          </p:cNvSpPr>
          <p:nvPr>
            <p:ph type="dt" sz="half" idx="10"/>
          </p:nvPr>
        </p:nvSpPr>
        <p:spPr>
          <a:xfrm>
            <a:off x="6448991" y="6441019"/>
            <a:ext cx="1581319" cy="365125"/>
          </a:xfrm>
        </p:spPr>
        <p:txBody>
          <a:bodyPr/>
          <a:lstStyle/>
          <a:p>
            <a:pPr algn="ctr"/>
            <a:r>
              <a:rPr lang="en-US"/>
              <a:t>September 2017</a:t>
            </a:r>
          </a:p>
        </p:txBody>
      </p:sp>
    </p:spTree>
    <p:extLst>
      <p:ext uri="{BB962C8B-B14F-4D97-AF65-F5344CB8AC3E}">
        <p14:creationId xmlns:p14="http://schemas.microsoft.com/office/powerpoint/2010/main" val="153599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147" y="1600200"/>
            <a:ext cx="3997571"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Edit Master text styles</a:t>
            </a:r>
          </a:p>
        </p:txBody>
      </p:sp>
      <p:sp>
        <p:nvSpPr>
          <p:cNvPr id="9" name="Content Placeholder 2"/>
          <p:cNvSpPr>
            <a:spLocks noGrp="1"/>
          </p:cNvSpPr>
          <p:nvPr>
            <p:ph idx="14"/>
          </p:nvPr>
        </p:nvSpPr>
        <p:spPr>
          <a:xfrm>
            <a:off x="4709703" y="1600200"/>
            <a:ext cx="3997571"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47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t>26 April 2016</a:t>
            </a:r>
          </a:p>
        </p:txBody>
      </p:sp>
      <p:sp>
        <p:nvSpPr>
          <p:cNvPr id="5" name="Footer Placeholder 4"/>
          <p:cNvSpPr>
            <a:spLocks noGrp="1"/>
          </p:cNvSpPr>
          <p:nvPr>
            <p:ph type="ftr" sz="quarter" idx="11"/>
          </p:nvPr>
        </p:nvSpPr>
        <p:spPr/>
        <p:txBody>
          <a:bodyPr/>
          <a:lstStyle/>
          <a:p>
            <a:r>
              <a:rPr lang="en-US"/>
              <a:t>Amend presentation name in Footer and Apply to All</a:t>
            </a:r>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Edit Master text styles</a:t>
            </a:r>
          </a:p>
        </p:txBody>
      </p:sp>
    </p:spTree>
    <p:extLst>
      <p:ext uri="{BB962C8B-B14F-4D97-AF65-F5344CB8AC3E}">
        <p14:creationId xmlns:p14="http://schemas.microsoft.com/office/powerpoint/2010/main" val="349512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2"/>
          <p:cNvSpPr>
            <a:spLocks noGrp="1"/>
          </p:cNvSpPr>
          <p:nvPr>
            <p:ph type="ftr" sz="quarter" idx="11"/>
          </p:nvPr>
        </p:nvSpPr>
        <p:spPr>
          <a:xfrm>
            <a:off x="2525022" y="6441019"/>
            <a:ext cx="3824978" cy="365125"/>
          </a:xfrm>
        </p:spPr>
        <p:txBody>
          <a:bodyPr/>
          <a:lstStyle/>
          <a:p>
            <a:pPr algn="ctr"/>
            <a:r>
              <a:rPr lang="en-US"/>
              <a:t>Change and Deployment Team Member Training</a:t>
            </a:r>
          </a:p>
        </p:txBody>
      </p:sp>
      <p:sp>
        <p:nvSpPr>
          <p:cNvPr id="7" name="Date Placeholder 1"/>
          <p:cNvSpPr>
            <a:spLocks noGrp="1"/>
          </p:cNvSpPr>
          <p:nvPr>
            <p:ph type="dt" sz="half" idx="10"/>
          </p:nvPr>
        </p:nvSpPr>
        <p:spPr>
          <a:xfrm>
            <a:off x="6448991" y="6441019"/>
            <a:ext cx="1581319" cy="365125"/>
          </a:xfrm>
        </p:spPr>
        <p:txBody>
          <a:bodyPr/>
          <a:lstStyle/>
          <a:p>
            <a:pPr algn="ctr"/>
            <a:r>
              <a:rPr lang="en-US"/>
              <a:t>September 2017</a:t>
            </a:r>
          </a:p>
        </p:txBody>
      </p:sp>
    </p:spTree>
    <p:extLst>
      <p:ext uri="{BB962C8B-B14F-4D97-AF65-F5344CB8AC3E}">
        <p14:creationId xmlns:p14="http://schemas.microsoft.com/office/powerpoint/2010/main" val="70561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26 April 2016</a:t>
            </a:r>
          </a:p>
        </p:txBody>
      </p:sp>
      <p:sp>
        <p:nvSpPr>
          <p:cNvPr id="3" name="Footer Placeholder 2"/>
          <p:cNvSpPr>
            <a:spLocks noGrp="1"/>
          </p:cNvSpPr>
          <p:nvPr>
            <p:ph type="ftr" sz="quarter" idx="11"/>
          </p:nvPr>
        </p:nvSpPr>
        <p:spPr/>
        <p:txBody>
          <a:bodyPr/>
          <a:lstStyle/>
          <a:p>
            <a:r>
              <a:rPr lang="en-US"/>
              <a:t>Amend presentation name in Footer and Apply to All</a:t>
            </a:r>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6"/>
          <p:cNvSpPr>
            <a:spLocks noGrp="1"/>
          </p:cNvSpPr>
          <p:nvPr>
            <p:ph type="pic" sz="quarter" idx="13"/>
          </p:nvPr>
        </p:nvSpPr>
        <p:spPr>
          <a:xfrm>
            <a:off x="147637" y="147638"/>
            <a:ext cx="8837613" cy="6159500"/>
          </a:xfrm>
        </p:spPr>
        <p:txBody>
          <a:bodyPr/>
          <a:lstStyle/>
          <a:p>
            <a:r>
              <a:rPr lang="en-US"/>
              <a:t>Click icon to add picture</a:t>
            </a:r>
          </a:p>
        </p:txBody>
      </p:sp>
    </p:spTree>
    <p:extLst>
      <p:ext uri="{BB962C8B-B14F-4D97-AF65-F5344CB8AC3E}">
        <p14:creationId xmlns:p14="http://schemas.microsoft.com/office/powerpoint/2010/main" val="173179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4634" y="202995"/>
            <a:ext cx="8282640" cy="5069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31147" y="1600200"/>
            <a:ext cx="8276127" cy="47069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48991" y="6441019"/>
            <a:ext cx="1581319"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a:t>26 April 2016</a:t>
            </a:r>
          </a:p>
        </p:txBody>
      </p:sp>
      <p:sp>
        <p:nvSpPr>
          <p:cNvPr id="5" name="Footer Placeholder 4"/>
          <p:cNvSpPr>
            <a:spLocks noGrp="1"/>
          </p:cNvSpPr>
          <p:nvPr>
            <p:ph type="ftr" sz="quarter" idx="3"/>
          </p:nvPr>
        </p:nvSpPr>
        <p:spPr>
          <a:xfrm>
            <a:off x="2525022" y="6441019"/>
            <a:ext cx="3824978"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en-US"/>
              <a:t>Amend presentation name in Footer and Apply to All</a:t>
            </a:r>
          </a:p>
        </p:txBody>
      </p:sp>
      <p:sp>
        <p:nvSpPr>
          <p:cNvPr id="6" name="Slide Number Placeholder 5"/>
          <p:cNvSpPr>
            <a:spLocks noGrp="1"/>
          </p:cNvSpPr>
          <p:nvPr>
            <p:ph type="sldNum" sz="quarter" idx="4"/>
          </p:nvPr>
        </p:nvSpPr>
        <p:spPr>
          <a:xfrm>
            <a:off x="8030310" y="6441019"/>
            <a:ext cx="773723"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C3FDE51E-0052-334C-A4B2-C567FE9F326F}" type="slidenum">
              <a:rPr lang="en-US" smtClean="0"/>
              <a:pPr/>
              <a:t>‹#›</a:t>
            </a:fld>
            <a:endParaRPr lang="en-US"/>
          </a:p>
        </p:txBody>
      </p:sp>
      <p:pic>
        <p:nvPicPr>
          <p:cNvPr id="11" name="Picture 10" descr="Save_the_Children_logo.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37660" y="6425702"/>
            <a:ext cx="1861366" cy="380442"/>
          </a:xfrm>
          <a:prstGeom prst="rect">
            <a:avLst/>
          </a:prstGeom>
        </p:spPr>
      </p:pic>
      <p:cxnSp>
        <p:nvCxnSpPr>
          <p:cNvPr id="13" name="Straight Connector 12"/>
          <p:cNvCxnSpPr/>
          <p:nvPr/>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24636" y="1124217"/>
            <a:ext cx="8305800" cy="57912"/>
          </a:xfrm>
          <a:prstGeom prst="rect">
            <a:avLst/>
          </a:prstGeom>
        </p:spPr>
      </p:pic>
    </p:spTree>
    <p:extLst>
      <p:ext uri="{BB962C8B-B14F-4D97-AF65-F5344CB8AC3E}">
        <p14:creationId xmlns:p14="http://schemas.microsoft.com/office/powerpoint/2010/main" val="38580304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p:txStyles>
    <p:titleStyle>
      <a:lvl1pPr algn="l" defTabSz="457200" rtl="0" eaLnBrk="1" latinLnBrk="0" hangingPunct="1">
        <a:spcBef>
          <a:spcPct val="0"/>
        </a:spcBef>
        <a:buNone/>
        <a:defRPr sz="2500" b="1" i="0" kern="1200">
          <a:solidFill>
            <a:schemeClr val="tx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6499B0F-2009-441D-A1D2-49480928FE65}" type="datetime1">
              <a:rPr lang="en-US" smtClean="0"/>
              <a:t>11/16/2020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Inclusive Education in COVID-19</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3FDE51E-0052-334C-A4B2-C567FE9F326F}"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652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343829" y="0"/>
            <a:ext cx="3800171" cy="1284565"/>
          </a:xfrm>
          <a:prstGeom prst="rect">
            <a:avLst/>
          </a:prstGeom>
        </p:spPr>
      </p:pic>
      <p:sp>
        <p:nvSpPr>
          <p:cNvPr id="3" name="Subtitle 2"/>
          <p:cNvSpPr>
            <a:spLocks noGrp="1"/>
          </p:cNvSpPr>
          <p:nvPr>
            <p:ph type="subTitle" idx="1"/>
          </p:nvPr>
        </p:nvSpPr>
        <p:spPr>
          <a:xfrm>
            <a:off x="835972" y="3318033"/>
            <a:ext cx="7620000" cy="914400"/>
          </a:xfrm>
        </p:spPr>
        <p:txBody>
          <a:bodyPr>
            <a:noAutofit/>
          </a:bodyPr>
          <a:lstStyle/>
          <a:p>
            <a:r>
              <a:rPr lang="en-US" sz="3200" dirty="0"/>
              <a:t>A joint webinar FROM xxx and Save the Children</a:t>
            </a:r>
          </a:p>
        </p:txBody>
      </p:sp>
      <p:sp>
        <p:nvSpPr>
          <p:cNvPr id="5" name="AutoShape 2" descr="New logo - Humanity &amp; Inclusion"/>
          <p:cNvSpPr>
            <a:spLocks noChangeAspect="1" noChangeArrowheads="1"/>
          </p:cNvSpPr>
          <p:nvPr/>
        </p:nvSpPr>
        <p:spPr bwMode="auto">
          <a:xfrm>
            <a:off x="155574" y="-144463"/>
            <a:ext cx="1820857" cy="1820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867" y="5311098"/>
            <a:ext cx="3229182" cy="809523"/>
          </a:xfrm>
          <a:prstGeom prst="rect">
            <a:avLst/>
          </a:prstGeom>
        </p:spPr>
      </p:pic>
      <p:sp>
        <p:nvSpPr>
          <p:cNvPr id="8" name="Title 4"/>
          <p:cNvSpPr txBox="1">
            <a:spLocks/>
          </p:cNvSpPr>
          <p:nvPr/>
        </p:nvSpPr>
        <p:spPr>
          <a:xfrm>
            <a:off x="835972" y="3318033"/>
            <a:ext cx="8075613" cy="12235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GB" sz="6000" b="1" dirty="0">
                <a:solidFill>
                  <a:schemeClr val="tx2"/>
                </a:solidFill>
                <a:latin typeface="Calibri Light" panose="020F0302020204030204" pitchFamily="34" charset="0"/>
                <a:cs typeface="Calibri Light" panose="020F0302020204030204" pitchFamily="34" charset="0"/>
              </a:rPr>
              <a:t>Safe Back to School</a:t>
            </a:r>
            <a:r>
              <a:rPr lang="en-GB" sz="6000" dirty="0">
                <a:solidFill>
                  <a:schemeClr val="tx2"/>
                </a:solidFill>
                <a:latin typeface="Calibri Light" panose="020F0302020204030204" pitchFamily="34" charset="0"/>
                <a:cs typeface="Calibri Light" panose="020F0302020204030204" pitchFamily="34" charset="0"/>
              </a:rPr>
              <a:t>: </a:t>
            </a:r>
            <a:br>
              <a:rPr lang="en-GB" sz="6000" dirty="0">
                <a:solidFill>
                  <a:schemeClr val="tx2"/>
                </a:solidFill>
                <a:latin typeface="Calibri Light" panose="020F0302020204030204" pitchFamily="34" charset="0"/>
                <a:cs typeface="Calibri Light" panose="020F0302020204030204" pitchFamily="34" charset="0"/>
              </a:rPr>
            </a:br>
            <a:r>
              <a:rPr lang="en-GB" sz="4400" dirty="0">
                <a:solidFill>
                  <a:schemeClr val="tx2"/>
                </a:solidFill>
                <a:latin typeface="Calibri Light" panose="020F0302020204030204" pitchFamily="34" charset="0"/>
                <a:cs typeface="Calibri Light" panose="020F0302020204030204" pitchFamily="34" charset="0"/>
              </a:rPr>
              <a:t>An Inter-agency Practitioners Guide</a:t>
            </a:r>
            <a:br>
              <a:rPr lang="en-GB" sz="4400" dirty="0">
                <a:latin typeface="Calibri Light" panose="020F0302020204030204" pitchFamily="34" charset="0"/>
                <a:cs typeface="Calibri Light" panose="020F0302020204030204" pitchFamily="34" charset="0"/>
              </a:rPr>
            </a:br>
            <a:br>
              <a:rPr lang="en-GB" sz="4400" dirty="0"/>
            </a:br>
            <a:br>
              <a:rPr lang="en-GB" sz="3600" cap="all" dirty="0"/>
            </a:br>
            <a:endParaRPr lang="en-US" sz="3600" cap="all" dirty="0"/>
          </a:p>
        </p:txBody>
      </p:sp>
    </p:spTree>
    <p:extLst>
      <p:ext uri="{BB962C8B-B14F-4D97-AF65-F5344CB8AC3E}">
        <p14:creationId xmlns:p14="http://schemas.microsoft.com/office/powerpoint/2010/main" val="417334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54520"/>
            <a:ext cx="8061961" cy="1076975"/>
          </a:xfrm>
        </p:spPr>
        <p:txBody>
          <a:bodyPr>
            <a:noAutofit/>
          </a:bodyPr>
          <a:lstStyle/>
          <a:p>
            <a:r>
              <a:rPr lang="en-GB" sz="3800" b="1" dirty="0"/>
              <a:t>Safe Back-to-School Checklist</a:t>
            </a:r>
            <a:br>
              <a:rPr lang="en-GB" sz="3800" dirty="0"/>
            </a:br>
            <a:r>
              <a:rPr lang="en-GB" sz="4000" dirty="0"/>
              <a:t>EDUCATION</a:t>
            </a:r>
            <a:endParaRPr lang="en-GB" sz="3800" dirty="0"/>
          </a:p>
        </p:txBody>
      </p:sp>
      <p:sp>
        <p:nvSpPr>
          <p:cNvPr id="4" name="Date Placeholder 3"/>
          <p:cNvSpPr>
            <a:spLocks noGrp="1"/>
          </p:cNvSpPr>
          <p:nvPr>
            <p:ph type="dt" sz="half" idx="10"/>
          </p:nvPr>
        </p:nvSpPr>
        <p:spPr/>
        <p:txBody>
          <a:bodyPr/>
          <a:lstStyle/>
          <a:p>
            <a:fld id="{15BBDEC4-6A44-47C6-A3D8-AC0786FA5EDD}"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10</a:t>
            </a:fld>
            <a:endParaRPr lang="en-US"/>
          </a:p>
        </p:txBody>
      </p:sp>
      <p:sp>
        <p:nvSpPr>
          <p:cNvPr id="7" name="TextBox 6">
            <a:extLst>
              <a:ext uri="{FF2B5EF4-FFF2-40B4-BE49-F238E27FC236}">
                <a16:creationId xmlns:a16="http://schemas.microsoft.com/office/drawing/2014/main" id="{4D5DF2DD-0F6C-40DF-BCDC-90A3A38AFB77}"/>
              </a:ext>
            </a:extLst>
          </p:cNvPr>
          <p:cNvSpPr txBox="1"/>
          <p:nvPr/>
        </p:nvSpPr>
        <p:spPr>
          <a:xfrm>
            <a:off x="-300312" y="1491467"/>
            <a:ext cx="9155553" cy="5396349"/>
          </a:xfrm>
          <a:prstGeom prst="rect">
            <a:avLst/>
          </a:prstGeom>
          <a:noFill/>
        </p:spPr>
        <p:txBody>
          <a:bodyPr wrap="square" lIns="0" tIns="0" rIns="0" bIns="0" rtlCol="0" anchor="t">
            <a:spAutoFit/>
          </a:bodyPr>
          <a:lstStyle/>
          <a:p>
            <a:pPr lvl="1">
              <a:spcAft>
                <a:spcPts val="1000"/>
              </a:spcAft>
            </a:pPr>
            <a:r>
              <a:rPr lang="en-GB" b="1" u="sng" dirty="0"/>
              <a:t>Before Schools Reopen</a:t>
            </a:r>
            <a:r>
              <a:rPr lang="en-GB" u="sng" dirty="0"/>
              <a:t>:</a:t>
            </a:r>
          </a:p>
          <a:p>
            <a:pPr marL="742950" lvl="1" indent="-285750">
              <a:spcAft>
                <a:spcPts val="1000"/>
              </a:spcAft>
              <a:buFont typeface="Wingdings" panose="05000000000000000000" pitchFamily="2" charset="2"/>
              <a:buChar char="q"/>
            </a:pPr>
            <a:r>
              <a:rPr lang="en-GB" sz="1700" b="1" dirty="0">
                <a:solidFill>
                  <a:srgbClr val="92D050"/>
                </a:solidFill>
              </a:rPr>
              <a:t>Prepare school for physical distancing in, around, and on the way to schools</a:t>
            </a:r>
          </a:p>
          <a:p>
            <a:pPr marL="742950" lvl="1" indent="-285750">
              <a:spcAft>
                <a:spcPts val="1000"/>
              </a:spcAft>
              <a:buFont typeface="Wingdings" panose="05000000000000000000" pitchFamily="2" charset="2"/>
              <a:buChar char="q"/>
            </a:pPr>
            <a:r>
              <a:rPr lang="en-GB" sz="1700" b="1" dirty="0">
                <a:solidFill>
                  <a:srgbClr val="92D050"/>
                </a:solidFill>
              </a:rPr>
              <a:t>Take action to ensure all children and young people return to school, prioritizing the most vulnerable </a:t>
            </a:r>
          </a:p>
          <a:p>
            <a:pPr marL="742950" lvl="1" indent="-285750">
              <a:spcAft>
                <a:spcPts val="1000"/>
              </a:spcAft>
              <a:buFont typeface="Wingdings" panose="05000000000000000000" pitchFamily="2" charset="2"/>
              <a:buChar char="q"/>
            </a:pPr>
            <a:r>
              <a:rPr lang="en-GB" sz="1700" b="1" dirty="0">
                <a:solidFill>
                  <a:srgbClr val="92D050"/>
                </a:solidFill>
              </a:rPr>
              <a:t>Support school personnel well-being and train teachers on key topics and pedagogy to ensure a safe, quality return to school (see Technical Annex 3)</a:t>
            </a:r>
            <a:br>
              <a:rPr lang="en-GB" sz="1700" b="1" dirty="0">
                <a:solidFill>
                  <a:srgbClr val="92D050"/>
                </a:solidFill>
              </a:rPr>
            </a:br>
            <a:endParaRPr lang="en-GB" b="1" u="sng" dirty="0">
              <a:solidFill>
                <a:srgbClr val="ED100C"/>
              </a:solidFill>
            </a:endParaRPr>
          </a:p>
          <a:p>
            <a:pPr lvl="1">
              <a:spcAft>
                <a:spcPts val="1000"/>
              </a:spcAft>
            </a:pPr>
            <a:r>
              <a:rPr lang="en-GB" b="1" u="sng" dirty="0"/>
              <a:t>After Schools Reopen:</a:t>
            </a:r>
          </a:p>
          <a:p>
            <a:pPr marL="742950" lvl="1" indent="-285750">
              <a:spcAft>
                <a:spcPts val="1000"/>
              </a:spcAft>
              <a:buFont typeface="Wingdings" panose="05000000000000000000" pitchFamily="2" charset="2"/>
              <a:buChar char="q"/>
            </a:pPr>
            <a:r>
              <a:rPr lang="en-GB" sz="1700" b="1" dirty="0">
                <a:solidFill>
                  <a:srgbClr val="92D050"/>
                </a:solidFill>
              </a:rPr>
              <a:t>Prioritize psychosocial support and socio-emotional learning activities in the reopening period </a:t>
            </a:r>
          </a:p>
          <a:p>
            <a:pPr marL="1200150" lvl="2" indent="-285750">
              <a:spcAft>
                <a:spcPts val="1000"/>
              </a:spcAft>
              <a:buFont typeface="Wingdings" panose="05000000000000000000" pitchFamily="2" charset="2"/>
              <a:buChar char="q"/>
            </a:pPr>
            <a:r>
              <a:rPr lang="en-GB" sz="1600" dirty="0"/>
              <a:t>Include basic MHPSS or SEL activities into daily classroom routine (see Technical Annex 5)</a:t>
            </a:r>
            <a:endParaRPr lang="en-GB" sz="1700" b="1" dirty="0">
              <a:solidFill>
                <a:srgbClr val="92D050"/>
              </a:solidFill>
            </a:endParaRPr>
          </a:p>
          <a:p>
            <a:pPr marL="742950" lvl="1" indent="-285750">
              <a:spcAft>
                <a:spcPts val="1000"/>
              </a:spcAft>
              <a:buFont typeface="Wingdings" panose="05000000000000000000" pitchFamily="2" charset="2"/>
              <a:buChar char="q"/>
            </a:pPr>
            <a:r>
              <a:rPr lang="en-GB" sz="1700" b="1" dirty="0">
                <a:solidFill>
                  <a:srgbClr val="92D050"/>
                </a:solidFill>
              </a:rPr>
              <a:t>Identify additional learning needs (see Technical Annex 3)</a:t>
            </a:r>
          </a:p>
          <a:p>
            <a:pPr marL="742950" lvl="1" indent="-285750">
              <a:spcAft>
                <a:spcPts val="1000"/>
              </a:spcAft>
              <a:buFont typeface="Wingdings" panose="05000000000000000000" pitchFamily="2" charset="2"/>
              <a:buChar char="q"/>
            </a:pPr>
            <a:r>
              <a:rPr lang="en-GB" sz="1700" b="1" dirty="0">
                <a:solidFill>
                  <a:srgbClr val="92D050"/>
                </a:solidFill>
              </a:rPr>
              <a:t>Prepare for recurring or future school closures </a:t>
            </a:r>
          </a:p>
          <a:p>
            <a:pPr lvl="1">
              <a:spcAft>
                <a:spcPts val="1000"/>
              </a:spcAft>
            </a:pPr>
            <a:endParaRPr lang="en-GB" sz="1700" dirty="0"/>
          </a:p>
          <a:p>
            <a:pPr lvl="1">
              <a:spcAft>
                <a:spcPts val="1000"/>
              </a:spcAft>
            </a:pPr>
            <a:endParaRPr lang="en-GB" dirty="0"/>
          </a:p>
          <a:p>
            <a:pPr lvl="1">
              <a:spcAft>
                <a:spcPts val="1000"/>
              </a:spcAft>
            </a:pPr>
            <a:endParaRPr lang="en-GB" dirty="0"/>
          </a:p>
        </p:txBody>
      </p:sp>
    </p:spTree>
    <p:extLst>
      <p:ext uri="{BB962C8B-B14F-4D97-AF65-F5344CB8AC3E}">
        <p14:creationId xmlns:p14="http://schemas.microsoft.com/office/powerpoint/2010/main" val="393101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5" y="120755"/>
            <a:ext cx="8807116" cy="1076975"/>
          </a:xfrm>
        </p:spPr>
        <p:txBody>
          <a:bodyPr>
            <a:noAutofit/>
          </a:bodyPr>
          <a:lstStyle/>
          <a:p>
            <a:r>
              <a:rPr lang="en-GB" sz="3500" b="1" dirty="0"/>
              <a:t>Safe Back-to-School Checklist</a:t>
            </a:r>
            <a:br>
              <a:rPr lang="en-GB" sz="3800" dirty="0"/>
            </a:br>
            <a:r>
              <a:rPr lang="en-GB" sz="2200" dirty="0"/>
              <a:t>CHILD PROTECTION/ MENTAL HEALTH AND PSYCHOSOCIAL SUPPORT (MHPSS)</a:t>
            </a:r>
          </a:p>
        </p:txBody>
      </p:sp>
      <p:sp>
        <p:nvSpPr>
          <p:cNvPr id="4" name="Date Placeholder 3"/>
          <p:cNvSpPr>
            <a:spLocks noGrp="1"/>
          </p:cNvSpPr>
          <p:nvPr>
            <p:ph type="dt" sz="half" idx="10"/>
          </p:nvPr>
        </p:nvSpPr>
        <p:spPr/>
        <p:txBody>
          <a:bodyPr/>
          <a:lstStyle/>
          <a:p>
            <a:fld id="{15BBDEC4-6A44-47C6-A3D8-AC0786FA5EDD}"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11</a:t>
            </a:fld>
            <a:endParaRPr lang="en-US"/>
          </a:p>
        </p:txBody>
      </p:sp>
      <p:sp>
        <p:nvSpPr>
          <p:cNvPr id="7" name="TextBox 6">
            <a:extLst>
              <a:ext uri="{FF2B5EF4-FFF2-40B4-BE49-F238E27FC236}">
                <a16:creationId xmlns:a16="http://schemas.microsoft.com/office/drawing/2014/main" id="{4D5DF2DD-0F6C-40DF-BCDC-90A3A38AFB77}"/>
              </a:ext>
            </a:extLst>
          </p:cNvPr>
          <p:cNvSpPr txBox="1"/>
          <p:nvPr/>
        </p:nvSpPr>
        <p:spPr>
          <a:xfrm>
            <a:off x="-300312" y="1491467"/>
            <a:ext cx="9155553" cy="5627181"/>
          </a:xfrm>
          <a:prstGeom prst="rect">
            <a:avLst/>
          </a:prstGeom>
          <a:noFill/>
        </p:spPr>
        <p:txBody>
          <a:bodyPr wrap="square" lIns="0" tIns="0" rIns="0" bIns="0" rtlCol="0" anchor="t">
            <a:spAutoFit/>
          </a:bodyPr>
          <a:lstStyle/>
          <a:p>
            <a:pPr lvl="1">
              <a:spcAft>
                <a:spcPts val="1000"/>
              </a:spcAft>
            </a:pPr>
            <a:r>
              <a:rPr lang="en-GB" b="1" u="sng" dirty="0"/>
              <a:t>Before Schools Reopen</a:t>
            </a:r>
            <a:r>
              <a:rPr lang="en-GB" u="sng" dirty="0"/>
              <a:t>:</a:t>
            </a:r>
          </a:p>
          <a:p>
            <a:pPr marL="742950" lvl="1" indent="-285750">
              <a:spcAft>
                <a:spcPts val="600"/>
              </a:spcAft>
              <a:buFont typeface="Wingdings" panose="05000000000000000000" pitchFamily="2" charset="2"/>
              <a:buChar char="q"/>
            </a:pPr>
            <a:r>
              <a:rPr lang="en-GB" sz="1500" b="1" dirty="0">
                <a:solidFill>
                  <a:srgbClr val="0070C0"/>
                </a:solidFill>
              </a:rPr>
              <a:t>Prepare teachers and education personnel to meet the psychosocial and protection needs of children and young people and to manage their own health and wellbeing (see Technical Annex 3)</a:t>
            </a:r>
          </a:p>
          <a:p>
            <a:pPr marL="742950" lvl="1" indent="-285750">
              <a:spcAft>
                <a:spcPts val="600"/>
              </a:spcAft>
              <a:buFont typeface="Wingdings" panose="05000000000000000000" pitchFamily="2" charset="2"/>
              <a:buChar char="q"/>
            </a:pPr>
            <a:r>
              <a:rPr lang="en-GB" sz="1500" b="1" dirty="0">
                <a:solidFill>
                  <a:srgbClr val="0070C0"/>
                </a:solidFill>
              </a:rPr>
              <a:t>Update/establish effective referral mechanisms</a:t>
            </a:r>
          </a:p>
          <a:p>
            <a:pPr marL="1200150" lvl="2" indent="-285750">
              <a:spcAft>
                <a:spcPts val="600"/>
              </a:spcAft>
              <a:buFont typeface="Wingdings" panose="05000000000000000000" pitchFamily="2" charset="2"/>
              <a:buChar char="q"/>
            </a:pPr>
            <a:r>
              <a:rPr lang="en-GB" sz="1500" dirty="0"/>
              <a:t>Update school-based reporting and referral mechanisms for protection and health concerns, ensuring they are gender-sensitive, inclusive and age-appropriate adapted for COVID context if necessary. Test communication channels.</a:t>
            </a:r>
            <a:endParaRPr lang="en-GB" sz="1500" b="1" dirty="0">
              <a:solidFill>
                <a:srgbClr val="061D80"/>
              </a:solidFill>
            </a:endParaRPr>
          </a:p>
          <a:p>
            <a:pPr marL="742950" lvl="1" indent="-285750">
              <a:spcAft>
                <a:spcPts val="600"/>
              </a:spcAft>
              <a:buFont typeface="Wingdings" panose="05000000000000000000" pitchFamily="2" charset="2"/>
              <a:buChar char="q"/>
            </a:pPr>
            <a:r>
              <a:rPr lang="en-GB" sz="1500" b="1" dirty="0">
                <a:solidFill>
                  <a:srgbClr val="0070C0"/>
                </a:solidFill>
              </a:rPr>
              <a:t>Organize with child protection case workers and/or social workers to support school reopening</a:t>
            </a:r>
            <a:br>
              <a:rPr lang="en-GB" sz="1700" b="1" dirty="0">
                <a:solidFill>
                  <a:srgbClr val="92D050"/>
                </a:solidFill>
              </a:rPr>
            </a:br>
            <a:endParaRPr lang="en-GB" b="1" u="sng" dirty="0">
              <a:solidFill>
                <a:srgbClr val="ED100C"/>
              </a:solidFill>
            </a:endParaRPr>
          </a:p>
          <a:p>
            <a:pPr lvl="1">
              <a:spcAft>
                <a:spcPts val="1000"/>
              </a:spcAft>
            </a:pPr>
            <a:r>
              <a:rPr lang="en-GB" b="1" u="sng" dirty="0"/>
              <a:t>After Schools Reopen:</a:t>
            </a:r>
          </a:p>
          <a:p>
            <a:pPr marL="742950" lvl="1" indent="-285750">
              <a:spcAft>
                <a:spcPts val="600"/>
              </a:spcAft>
              <a:buFont typeface="Wingdings" panose="05000000000000000000" pitchFamily="2" charset="2"/>
              <a:buChar char="q"/>
            </a:pPr>
            <a:r>
              <a:rPr lang="en-GB" sz="1500" b="1" dirty="0">
                <a:solidFill>
                  <a:srgbClr val="0070C0"/>
                </a:solidFill>
              </a:rPr>
              <a:t>Ensure psychosocial support for children and young people, prioritizing girls and other vulnerable groups (see Technical Annex 4)</a:t>
            </a:r>
          </a:p>
          <a:p>
            <a:pPr marL="1200150" lvl="2" indent="-285750">
              <a:spcAft>
                <a:spcPts val="1000"/>
              </a:spcAft>
              <a:buFont typeface="Wingdings" panose="05000000000000000000" pitchFamily="2" charset="2"/>
              <a:buChar char="q"/>
            </a:pPr>
            <a:r>
              <a:rPr lang="en-GB" sz="1500" dirty="0"/>
              <a:t>Identify children and young people in high distress and/or with mental health conditions and refer them to specialized services. Coordination of MHPSS activities and referrals across sectors, including Education, CP and Health, is coordinated by MHPSS Technical Working Groups (where they exist) at country level).</a:t>
            </a:r>
            <a:endParaRPr lang="en-GB" sz="1500" b="1" dirty="0">
              <a:solidFill>
                <a:srgbClr val="061D80"/>
              </a:solidFill>
            </a:endParaRPr>
          </a:p>
          <a:p>
            <a:pPr lvl="1">
              <a:spcAft>
                <a:spcPts val="1000"/>
              </a:spcAft>
            </a:pPr>
            <a:endParaRPr lang="en-GB" sz="1700" dirty="0"/>
          </a:p>
          <a:p>
            <a:pPr lvl="1">
              <a:spcAft>
                <a:spcPts val="1000"/>
              </a:spcAft>
            </a:pPr>
            <a:endParaRPr lang="en-GB" dirty="0"/>
          </a:p>
          <a:p>
            <a:pPr lvl="1">
              <a:spcAft>
                <a:spcPts val="1000"/>
              </a:spcAft>
            </a:pPr>
            <a:endParaRPr lang="en-GB" dirty="0"/>
          </a:p>
        </p:txBody>
      </p:sp>
    </p:spTree>
    <p:extLst>
      <p:ext uri="{BB962C8B-B14F-4D97-AF65-F5344CB8AC3E}">
        <p14:creationId xmlns:p14="http://schemas.microsoft.com/office/powerpoint/2010/main" val="119288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80EBAD-3EBE-4560-9CC9-A7BD5F300685}"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12</a:t>
            </a:fld>
            <a:endParaRPr lang="en-US"/>
          </a:p>
        </p:txBody>
      </p:sp>
      <p:pic>
        <p:nvPicPr>
          <p:cNvPr id="7" name="Picture 6"/>
          <p:cNvPicPr>
            <a:picLocks noChangeAspect="1"/>
          </p:cNvPicPr>
          <p:nvPr/>
        </p:nvPicPr>
        <p:blipFill>
          <a:blip r:embed="rId2"/>
          <a:stretch>
            <a:fillRect/>
          </a:stretch>
        </p:blipFill>
        <p:spPr>
          <a:xfrm>
            <a:off x="-144379" y="178181"/>
            <a:ext cx="6331418" cy="5976937"/>
          </a:xfrm>
          <a:prstGeom prst="rect">
            <a:avLst/>
          </a:prstGeom>
        </p:spPr>
      </p:pic>
      <p:sp>
        <p:nvSpPr>
          <p:cNvPr id="8" name="Rectangle 7"/>
          <p:cNvSpPr/>
          <p:nvPr/>
        </p:nvSpPr>
        <p:spPr>
          <a:xfrm>
            <a:off x="6187039" y="978570"/>
            <a:ext cx="2395487" cy="802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6187039" y="609600"/>
            <a:ext cx="2956961" cy="4534866"/>
          </a:xfrm>
        </p:spPr>
        <p:txBody>
          <a:bodyPr>
            <a:normAutofit/>
          </a:bodyPr>
          <a:lstStyle/>
          <a:p>
            <a:r>
              <a:rPr lang="en-GB" sz="3800" b="1" dirty="0"/>
              <a:t>School-Friendly Safe Back-to-School Checklist </a:t>
            </a:r>
            <a:r>
              <a:rPr lang="en-GB" sz="3800" dirty="0"/>
              <a:t>for head teachers or school committees</a:t>
            </a:r>
          </a:p>
        </p:txBody>
      </p:sp>
    </p:spTree>
    <p:extLst>
      <p:ext uri="{BB962C8B-B14F-4D97-AF65-F5344CB8AC3E}">
        <p14:creationId xmlns:p14="http://schemas.microsoft.com/office/powerpoint/2010/main" val="376454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821" y="286605"/>
            <a:ext cx="7291939" cy="1237396"/>
          </a:xfrm>
        </p:spPr>
        <p:txBody>
          <a:bodyPr/>
          <a:lstStyle/>
          <a:p>
            <a:r>
              <a:rPr lang="en-US" b="1" dirty="0">
                <a:solidFill>
                  <a:schemeClr val="tx1"/>
                </a:solidFill>
              </a:rPr>
              <a:t>Temperature Check!</a:t>
            </a:r>
            <a:endParaRPr lang="en-GB" b="1" dirty="0">
              <a:solidFill>
                <a:schemeClr val="tx1"/>
              </a:solidFill>
            </a:endParaRPr>
          </a:p>
        </p:txBody>
      </p:sp>
      <p:sp>
        <p:nvSpPr>
          <p:cNvPr id="4" name="Date Placeholder 3"/>
          <p:cNvSpPr>
            <a:spLocks noGrp="1"/>
          </p:cNvSpPr>
          <p:nvPr>
            <p:ph type="dt" sz="half" idx="10"/>
          </p:nvPr>
        </p:nvSpPr>
        <p:spPr/>
        <p:txBody>
          <a:bodyPr/>
          <a:lstStyle/>
          <a:p>
            <a:fld id="{6D64519A-3FF7-41A4-92A4-BA9C6104A6D3}"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13</a:t>
            </a:fld>
            <a:endParaRPr lang="en-US"/>
          </a:p>
        </p:txBody>
      </p:sp>
      <p:pic>
        <p:nvPicPr>
          <p:cNvPr id="7" name="Picture 2" descr="Free Animated Thermometer Cliparts, Download Free Clip Art, Free ...">
            <a:extLst>
              <a:ext uri="{FF2B5EF4-FFF2-40B4-BE49-F238E27FC236}">
                <a16:creationId xmlns:a16="http://schemas.microsoft.com/office/drawing/2014/main" id="{DD4A68ED-F751-48FC-9330-EC1F90D0B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73" t="10264" r="21559" b="11141"/>
          <a:stretch/>
        </p:blipFill>
        <p:spPr bwMode="auto">
          <a:xfrm rot="5400000">
            <a:off x="813295" y="1273098"/>
            <a:ext cx="3727738" cy="5002416"/>
          </a:xfrm>
          <a:prstGeom prst="rect">
            <a:avLst/>
          </a:prstGeom>
          <a:solidFill>
            <a:srgbClr val="FFFFFF"/>
          </a:solidFill>
        </p:spPr>
      </p:pic>
      <p:sp>
        <p:nvSpPr>
          <p:cNvPr id="8" name="Text Placeholder 5">
            <a:extLst>
              <a:ext uri="{FF2B5EF4-FFF2-40B4-BE49-F238E27FC236}">
                <a16:creationId xmlns:a16="http://schemas.microsoft.com/office/drawing/2014/main" id="{143C6F2E-E2CD-4CC6-B719-757821FFC31B}"/>
              </a:ext>
            </a:extLst>
          </p:cNvPr>
          <p:cNvSpPr txBox="1">
            <a:spLocks/>
          </p:cNvSpPr>
          <p:nvPr/>
        </p:nvSpPr>
        <p:spPr>
          <a:xfrm>
            <a:off x="5470767" y="2395663"/>
            <a:ext cx="3243020" cy="2684219"/>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100" dirty="0"/>
              <a:t>On a scale of 0 to 1 000 000, how useful will this guide be for planning an integrated, safe return to school in your context? </a:t>
            </a:r>
          </a:p>
          <a:p>
            <a:endParaRPr lang="en-US" b="1" dirty="0"/>
          </a:p>
          <a:p>
            <a:r>
              <a:rPr lang="en-US" b="1" i="1" dirty="0"/>
              <a:t>0 = Totally useless!</a:t>
            </a:r>
          </a:p>
          <a:p>
            <a:r>
              <a:rPr lang="en-US" b="1" i="1" dirty="0"/>
              <a:t>1 000 000 = AMAZING!!!!!!</a:t>
            </a:r>
          </a:p>
        </p:txBody>
      </p:sp>
    </p:spTree>
    <p:extLst>
      <p:ext uri="{BB962C8B-B14F-4D97-AF65-F5344CB8AC3E}">
        <p14:creationId xmlns:p14="http://schemas.microsoft.com/office/powerpoint/2010/main" val="344843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4" y="545431"/>
            <a:ext cx="3272590" cy="3368842"/>
          </a:xfrm>
        </p:spPr>
        <p:txBody>
          <a:bodyPr>
            <a:normAutofit/>
          </a:bodyPr>
          <a:lstStyle/>
          <a:p>
            <a:r>
              <a:rPr lang="en-GB" sz="5500" dirty="0"/>
              <a:t>Q&amp;A /</a:t>
            </a:r>
            <a:br>
              <a:rPr lang="en-GB" sz="5500" dirty="0"/>
            </a:br>
            <a:r>
              <a:rPr lang="en-GB" sz="5500" dirty="0"/>
              <a:t>Discussion</a:t>
            </a:r>
          </a:p>
        </p:txBody>
      </p:sp>
      <p:sp>
        <p:nvSpPr>
          <p:cNvPr id="4" name="Date Placeholder 3"/>
          <p:cNvSpPr>
            <a:spLocks noGrp="1"/>
          </p:cNvSpPr>
          <p:nvPr>
            <p:ph type="dt" sz="half" idx="10"/>
          </p:nvPr>
        </p:nvSpPr>
        <p:spPr/>
        <p:txBody>
          <a:bodyPr/>
          <a:lstStyle/>
          <a:p>
            <a:fld id="{58636952-7AC6-4C4D-91ED-4284A14A2D39}"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14</a:t>
            </a:fld>
            <a:endParaRPr lang="en-US"/>
          </a:p>
        </p:txBody>
      </p:sp>
      <p:pic>
        <p:nvPicPr>
          <p:cNvPr id="7" name="Picture 8" descr="A screenshot of a cell phone&#10;&#10;Description generated with very high confidence">
            <a:extLst>
              <a:ext uri="{FF2B5EF4-FFF2-40B4-BE49-F238E27FC236}">
                <a16:creationId xmlns:a16="http://schemas.microsoft.com/office/drawing/2014/main" id="{C0F0ECA9-F081-4ADF-99E9-8686ABCEDE32}"/>
              </a:ext>
            </a:extLst>
          </p:cNvPr>
          <p:cNvPicPr>
            <a:picLocks noChangeAspect="1"/>
          </p:cNvPicPr>
          <p:nvPr/>
        </p:nvPicPr>
        <p:blipFill rotWithShape="1">
          <a:blip r:embed="rId2"/>
          <a:srcRect l="34904" t="25379" r="39965" b="22727"/>
          <a:stretch/>
        </p:blipFill>
        <p:spPr>
          <a:xfrm>
            <a:off x="3729184" y="286604"/>
            <a:ext cx="4921583" cy="5745522"/>
          </a:xfrm>
          <a:prstGeom prst="rect">
            <a:avLst/>
          </a:prstGeom>
        </p:spPr>
      </p:pic>
      <p:sp>
        <p:nvSpPr>
          <p:cNvPr id="8" name="Rectangle 7"/>
          <p:cNvSpPr/>
          <p:nvPr/>
        </p:nvSpPr>
        <p:spPr>
          <a:xfrm>
            <a:off x="822961" y="1427747"/>
            <a:ext cx="2906223" cy="802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92992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4952" y="248707"/>
            <a:ext cx="5052848" cy="5901189"/>
          </a:xfrm>
          <a:prstGeom prst="rect">
            <a:avLst/>
          </a:prstGeom>
          <a:solidFill>
            <a:schemeClr val="bg1"/>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Infant Std"/>
              <a:ea typeface="+mn-ea"/>
              <a:cs typeface="Gill Sans Infant Std"/>
            </a:endParaRPr>
          </a:p>
        </p:txBody>
      </p:sp>
      <p:pic>
        <p:nvPicPr>
          <p:cNvPr id="2050" name="Picture 2" descr="Hands On With Google's New Emoji Mashups">
            <a:extLst>
              <a:ext uri="{FF2B5EF4-FFF2-40B4-BE49-F238E27FC236}">
                <a16:creationId xmlns:a16="http://schemas.microsoft.com/office/drawing/2014/main" id="{167C6474-CAD7-4BA7-921C-C0593A0C3F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69" r="7715"/>
          <a:stretch/>
        </p:blipFill>
        <p:spPr bwMode="auto">
          <a:xfrm>
            <a:off x="0" y="-1"/>
            <a:ext cx="9287837"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B8DC7E6-F5CD-45B2-9B7A-E5EB5E6E5FAD}"/>
              </a:ext>
            </a:extLst>
          </p:cNvPr>
          <p:cNvSpPr>
            <a:spLocks noGrp="1"/>
          </p:cNvSpPr>
          <p:nvPr>
            <p:ph type="body" sz="quarter" idx="13"/>
          </p:nvPr>
        </p:nvSpPr>
        <p:spPr>
          <a:xfrm>
            <a:off x="0" y="2455524"/>
            <a:ext cx="9287838" cy="2116476"/>
          </a:xfrm>
          <a:solidFill>
            <a:srgbClr val="F69ABB"/>
          </a:solidFill>
        </p:spPr>
        <p:txBody>
          <a:bodyPr>
            <a:normAutofit lnSpcReduction="10000"/>
          </a:bodyPr>
          <a:lstStyle/>
          <a:p>
            <a:pPr algn="ctr"/>
            <a:r>
              <a:rPr lang="en-US" sz="3500" b="1" dirty="0">
                <a:solidFill>
                  <a:schemeClr val="bg1"/>
                </a:solidFill>
              </a:rPr>
              <a:t>e.g. How excited are you to hear about Vietnam’s experience with safe back to school? </a:t>
            </a:r>
          </a:p>
          <a:p>
            <a:pPr algn="ctr"/>
            <a:r>
              <a:rPr lang="en-US" sz="3900" i="1" dirty="0">
                <a:solidFill>
                  <a:schemeClr val="bg1"/>
                </a:solidFill>
              </a:rPr>
              <a:t>Put your emoji in the chat! </a:t>
            </a:r>
          </a:p>
        </p:txBody>
      </p:sp>
    </p:spTree>
    <p:custDataLst>
      <p:tags r:id="rId1"/>
    </p:custDataLst>
    <p:extLst>
      <p:ext uri="{BB962C8B-B14F-4D97-AF65-F5344CB8AC3E}">
        <p14:creationId xmlns:p14="http://schemas.microsoft.com/office/powerpoint/2010/main" val="98471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3" y="336885"/>
            <a:ext cx="8526985" cy="1363578"/>
          </a:xfrm>
        </p:spPr>
        <p:txBody>
          <a:bodyPr>
            <a:normAutofit/>
          </a:bodyPr>
          <a:lstStyle/>
          <a:p>
            <a:r>
              <a:rPr lang="en-GB" sz="5500" dirty="0"/>
              <a:t>Country Example</a:t>
            </a:r>
          </a:p>
        </p:txBody>
      </p:sp>
      <p:sp>
        <p:nvSpPr>
          <p:cNvPr id="4" name="Date Placeholder 3"/>
          <p:cNvSpPr>
            <a:spLocks noGrp="1"/>
          </p:cNvSpPr>
          <p:nvPr>
            <p:ph type="dt" sz="half" idx="10"/>
          </p:nvPr>
        </p:nvSpPr>
        <p:spPr/>
        <p:txBody>
          <a:bodyPr/>
          <a:lstStyle/>
          <a:p>
            <a:fld id="{58636952-7AC6-4C4D-91ED-4284A14A2D39}"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16</a:t>
            </a:fld>
            <a:endParaRPr lang="en-US"/>
          </a:p>
        </p:txBody>
      </p:sp>
    </p:spTree>
    <p:extLst>
      <p:ext uri="{BB962C8B-B14F-4D97-AF65-F5344CB8AC3E}">
        <p14:creationId xmlns:p14="http://schemas.microsoft.com/office/powerpoint/2010/main" val="77654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3" y="336885"/>
            <a:ext cx="8526985" cy="1363578"/>
          </a:xfrm>
        </p:spPr>
        <p:txBody>
          <a:bodyPr>
            <a:normAutofit/>
          </a:bodyPr>
          <a:lstStyle/>
          <a:p>
            <a:r>
              <a:rPr lang="en-GB" sz="5500"/>
              <a:t>Country example</a:t>
            </a:r>
            <a:endParaRPr lang="en-GB" sz="5500" dirty="0"/>
          </a:p>
        </p:txBody>
      </p:sp>
      <p:sp>
        <p:nvSpPr>
          <p:cNvPr id="4" name="Date Placeholder 3"/>
          <p:cNvSpPr>
            <a:spLocks noGrp="1"/>
          </p:cNvSpPr>
          <p:nvPr>
            <p:ph type="dt" sz="half" idx="10"/>
          </p:nvPr>
        </p:nvSpPr>
        <p:spPr/>
        <p:txBody>
          <a:bodyPr/>
          <a:lstStyle/>
          <a:p>
            <a:fld id="{58636952-7AC6-4C4D-91ED-4284A14A2D39}"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17</a:t>
            </a:fld>
            <a:endParaRPr lang="en-US"/>
          </a:p>
        </p:txBody>
      </p:sp>
    </p:spTree>
    <p:extLst>
      <p:ext uri="{BB962C8B-B14F-4D97-AF65-F5344CB8AC3E}">
        <p14:creationId xmlns:p14="http://schemas.microsoft.com/office/powerpoint/2010/main" val="130085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4" y="545431"/>
            <a:ext cx="3272590" cy="3368842"/>
          </a:xfrm>
        </p:spPr>
        <p:txBody>
          <a:bodyPr>
            <a:normAutofit/>
          </a:bodyPr>
          <a:lstStyle/>
          <a:p>
            <a:r>
              <a:rPr lang="en-GB" sz="5500" b="1" dirty="0"/>
              <a:t>Q&amp;A /</a:t>
            </a:r>
            <a:br>
              <a:rPr lang="en-GB" sz="5500" b="1" dirty="0"/>
            </a:br>
            <a:r>
              <a:rPr lang="en-GB" sz="5500" b="1" dirty="0"/>
              <a:t>Discussion</a:t>
            </a:r>
          </a:p>
        </p:txBody>
      </p:sp>
      <p:sp>
        <p:nvSpPr>
          <p:cNvPr id="4" name="Date Placeholder 3"/>
          <p:cNvSpPr>
            <a:spLocks noGrp="1"/>
          </p:cNvSpPr>
          <p:nvPr>
            <p:ph type="dt" sz="half" idx="10"/>
          </p:nvPr>
        </p:nvSpPr>
        <p:spPr/>
        <p:txBody>
          <a:bodyPr/>
          <a:lstStyle/>
          <a:p>
            <a:fld id="{58636952-7AC6-4C4D-91ED-4284A14A2D39}"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18</a:t>
            </a:fld>
            <a:endParaRPr lang="en-US"/>
          </a:p>
        </p:txBody>
      </p:sp>
      <p:pic>
        <p:nvPicPr>
          <p:cNvPr id="7" name="Picture 8" descr="A screenshot of a cell phone&#10;&#10;Description generated with very high confidence">
            <a:extLst>
              <a:ext uri="{FF2B5EF4-FFF2-40B4-BE49-F238E27FC236}">
                <a16:creationId xmlns:a16="http://schemas.microsoft.com/office/drawing/2014/main" id="{C0F0ECA9-F081-4ADF-99E9-8686ABCEDE32}"/>
              </a:ext>
            </a:extLst>
          </p:cNvPr>
          <p:cNvPicPr>
            <a:picLocks noChangeAspect="1"/>
          </p:cNvPicPr>
          <p:nvPr/>
        </p:nvPicPr>
        <p:blipFill rotWithShape="1">
          <a:blip r:embed="rId2"/>
          <a:srcRect l="34904" t="25379" r="39965" b="22727"/>
          <a:stretch/>
        </p:blipFill>
        <p:spPr>
          <a:xfrm>
            <a:off x="3729184" y="286604"/>
            <a:ext cx="4921583" cy="5745522"/>
          </a:xfrm>
          <a:prstGeom prst="rect">
            <a:avLst/>
          </a:prstGeom>
        </p:spPr>
      </p:pic>
      <p:sp>
        <p:nvSpPr>
          <p:cNvPr id="8" name="Rectangle 7"/>
          <p:cNvSpPr/>
          <p:nvPr/>
        </p:nvSpPr>
        <p:spPr>
          <a:xfrm>
            <a:off x="822961" y="1427747"/>
            <a:ext cx="2906223" cy="802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323779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Mail icon in flat style email symbol in flat style">
            <a:extLst>
              <a:ext uri="{FF2B5EF4-FFF2-40B4-BE49-F238E27FC236}">
                <a16:creationId xmlns:a16="http://schemas.microsoft.com/office/drawing/2014/main" id="{C5C522AC-9EEF-40BF-9743-6F758DF21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59" b="10259"/>
          <a:stretch>
            <a:fillRect/>
          </a:stretch>
        </p:blipFill>
        <p:spPr bwMode="auto">
          <a:xfrm>
            <a:off x="3519176" y="1830556"/>
            <a:ext cx="1687992" cy="1449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2959" y="99631"/>
            <a:ext cx="7989784" cy="1450757"/>
          </a:xfrm>
        </p:spPr>
        <p:txBody>
          <a:bodyPr/>
          <a:lstStyle/>
          <a:p>
            <a:r>
              <a:rPr lang="en-US" dirty="0"/>
              <a:t>WE WANT TO HEAR FROM YOU! </a:t>
            </a:r>
            <a:endParaRPr lang="en-GB" dirty="0"/>
          </a:p>
        </p:txBody>
      </p:sp>
      <p:sp>
        <p:nvSpPr>
          <p:cNvPr id="4" name="Date Placeholder 3"/>
          <p:cNvSpPr>
            <a:spLocks noGrp="1"/>
          </p:cNvSpPr>
          <p:nvPr>
            <p:ph type="dt" sz="half" idx="10"/>
          </p:nvPr>
        </p:nvSpPr>
        <p:spPr/>
        <p:txBody>
          <a:bodyPr/>
          <a:lstStyle/>
          <a:p>
            <a:fld id="{AEFEFDC8-DBF7-42D1-BC8C-CBC31967F0C4}"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19</a:t>
            </a:fld>
            <a:endParaRPr lang="en-US"/>
          </a:p>
        </p:txBody>
      </p:sp>
      <p:sp>
        <p:nvSpPr>
          <p:cNvPr id="7" name="Text Placeholder 8">
            <a:extLst>
              <a:ext uri="{FF2B5EF4-FFF2-40B4-BE49-F238E27FC236}">
                <a16:creationId xmlns:a16="http://schemas.microsoft.com/office/drawing/2014/main" id="{B5BC6E65-FE18-41F4-98CD-E156814EF17C}"/>
              </a:ext>
            </a:extLst>
          </p:cNvPr>
          <p:cNvSpPr txBox="1">
            <a:spLocks/>
          </p:cNvSpPr>
          <p:nvPr/>
        </p:nvSpPr>
        <p:spPr>
          <a:xfrm>
            <a:off x="389256" y="3249330"/>
            <a:ext cx="3850779" cy="2758212"/>
          </a:xfrm>
          <a:prstGeom prst="rect">
            <a:avLst/>
          </a:prstGeom>
          <a:solidFill>
            <a:schemeClr val="accent4">
              <a:lumMod val="60000"/>
              <a:lumOff val="4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b="1" dirty="0"/>
              <a:t>Share your best practices and adaptations!</a:t>
            </a:r>
          </a:p>
        </p:txBody>
      </p:sp>
      <p:sp>
        <p:nvSpPr>
          <p:cNvPr id="8" name="Text Placeholder 10">
            <a:extLst>
              <a:ext uri="{FF2B5EF4-FFF2-40B4-BE49-F238E27FC236}">
                <a16:creationId xmlns:a16="http://schemas.microsoft.com/office/drawing/2014/main" id="{E944CCBB-D121-4FDB-A83F-0D90B3ED628F}"/>
              </a:ext>
            </a:extLst>
          </p:cNvPr>
          <p:cNvSpPr txBox="1">
            <a:spLocks/>
          </p:cNvSpPr>
          <p:nvPr/>
        </p:nvSpPr>
        <p:spPr>
          <a:xfrm>
            <a:off x="4486309" y="3249330"/>
            <a:ext cx="3923054" cy="2731499"/>
          </a:xfrm>
          <a:prstGeom prst="rect">
            <a:avLst/>
          </a:prstGeom>
          <a:solidFill>
            <a:schemeClr val="accent4">
              <a:lumMod val="60000"/>
              <a:lumOff val="4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a:t>Want to know more? </a:t>
            </a:r>
          </a:p>
          <a:p>
            <a:r>
              <a:rPr lang="en-US" dirty="0"/>
              <a:t>(include email contacts)</a:t>
            </a:r>
          </a:p>
        </p:txBody>
      </p:sp>
    </p:spTree>
    <p:extLst>
      <p:ext uri="{BB962C8B-B14F-4D97-AF65-F5344CB8AC3E}">
        <p14:creationId xmlns:p14="http://schemas.microsoft.com/office/powerpoint/2010/main" val="382212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0" y="99631"/>
            <a:ext cx="7543800" cy="1450757"/>
          </a:xfrm>
        </p:spPr>
        <p:txBody>
          <a:bodyPr/>
          <a:lstStyle/>
          <a:p>
            <a:r>
              <a:rPr lang="en-GB" b="1" dirty="0"/>
              <a:t>Forum Outline</a:t>
            </a:r>
          </a:p>
        </p:txBody>
      </p:sp>
      <p:sp>
        <p:nvSpPr>
          <p:cNvPr id="4" name="Date Placeholder 3"/>
          <p:cNvSpPr>
            <a:spLocks noGrp="1"/>
          </p:cNvSpPr>
          <p:nvPr>
            <p:ph type="dt" sz="half" idx="10"/>
          </p:nvPr>
        </p:nvSpPr>
        <p:spPr/>
        <p:txBody>
          <a:bodyPr/>
          <a:lstStyle/>
          <a:p>
            <a:fld id="{366978E2-2C40-4547-9474-4656E1F9536B}"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2</a:t>
            </a:fld>
            <a:endParaRPr lang="en-US"/>
          </a:p>
        </p:txBody>
      </p:sp>
      <p:sp>
        <p:nvSpPr>
          <p:cNvPr id="7" name="Text Placeholder 5"/>
          <p:cNvSpPr>
            <a:spLocks noGrp="1"/>
          </p:cNvSpPr>
          <p:nvPr>
            <p:ph idx="1"/>
          </p:nvPr>
        </p:nvSpPr>
        <p:spPr/>
        <p:txBody>
          <a:bodyPr>
            <a:noAutofit/>
          </a:bodyPr>
          <a:lstStyle/>
          <a:p>
            <a:pPr marL="285750" indent="-285750">
              <a:lnSpc>
                <a:spcPct val="150000"/>
              </a:lnSpc>
              <a:spcAft>
                <a:spcPts val="1000"/>
              </a:spcAft>
              <a:buFont typeface="Arial" panose="020B0604020202020204" pitchFamily="34" charset="0"/>
              <a:buChar char="•"/>
            </a:pPr>
            <a:r>
              <a:rPr lang="en-GB" sz="2100" dirty="0"/>
              <a:t>Introduction </a:t>
            </a:r>
          </a:p>
          <a:p>
            <a:pPr marL="285750" indent="-285750">
              <a:lnSpc>
                <a:spcPct val="150000"/>
              </a:lnSpc>
              <a:spcAft>
                <a:spcPts val="1000"/>
              </a:spcAft>
              <a:buFont typeface="Arial" panose="020B0604020202020204" pitchFamily="34" charset="0"/>
              <a:buChar char="•"/>
            </a:pPr>
            <a:r>
              <a:rPr lang="en-GB" sz="2100" dirty="0"/>
              <a:t>Safe Back-to-School Checklist</a:t>
            </a:r>
          </a:p>
          <a:p>
            <a:pPr marL="285750" indent="-285750">
              <a:lnSpc>
                <a:spcPct val="150000"/>
              </a:lnSpc>
              <a:spcAft>
                <a:spcPts val="1000"/>
              </a:spcAft>
              <a:buFont typeface="Arial" panose="020B0604020202020204" pitchFamily="34" charset="0"/>
              <a:buChar char="•"/>
            </a:pPr>
            <a:r>
              <a:rPr lang="en-GB" sz="2100" i="1" dirty="0"/>
              <a:t>Q&amp;A/Discussion</a:t>
            </a:r>
            <a:endParaRPr lang="en-GB" i="1" dirty="0"/>
          </a:p>
          <a:p>
            <a:pPr marL="285750" indent="-285750">
              <a:lnSpc>
                <a:spcPct val="150000"/>
              </a:lnSpc>
              <a:spcAft>
                <a:spcPts val="1000"/>
              </a:spcAft>
              <a:buFont typeface="Arial" panose="020B0604020202020204" pitchFamily="34" charset="0"/>
              <a:buChar char="•"/>
            </a:pPr>
            <a:r>
              <a:rPr lang="en-GB" sz="2100" dirty="0"/>
              <a:t>Reality check! </a:t>
            </a:r>
            <a:r>
              <a:rPr lang="en-GB" sz="2100" i="1" dirty="0"/>
              <a:t>SC Vietnam &amp; Asia RO</a:t>
            </a:r>
          </a:p>
          <a:p>
            <a:pPr marL="285750" indent="-285750">
              <a:lnSpc>
                <a:spcPct val="150000"/>
              </a:lnSpc>
              <a:spcAft>
                <a:spcPts val="1000"/>
              </a:spcAft>
              <a:buFont typeface="Arial" panose="020B0604020202020204" pitchFamily="34" charset="0"/>
              <a:buChar char="•"/>
            </a:pPr>
            <a:r>
              <a:rPr lang="en-GB" sz="2100" i="1" dirty="0"/>
              <a:t>Q&amp;A/Discussion</a:t>
            </a:r>
            <a:endParaRPr lang="en-GB" i="1" dirty="0"/>
          </a:p>
          <a:p>
            <a:pPr>
              <a:spcAft>
                <a:spcPts val="1000"/>
              </a:spcAft>
            </a:pPr>
            <a:endParaRPr lang="en-GB" sz="2200" dirty="0"/>
          </a:p>
          <a:p>
            <a:pPr marL="285750"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274139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343829" y="0"/>
            <a:ext cx="3800171" cy="1284565"/>
          </a:xfrm>
          <a:prstGeom prst="rect">
            <a:avLst/>
          </a:prstGeom>
        </p:spPr>
      </p:pic>
      <p:sp>
        <p:nvSpPr>
          <p:cNvPr id="5" name="AutoShape 2" descr="New logo - Humanity &amp; Inclusion"/>
          <p:cNvSpPr>
            <a:spLocks noChangeAspect="1" noChangeArrowheads="1"/>
          </p:cNvSpPr>
          <p:nvPr/>
        </p:nvSpPr>
        <p:spPr bwMode="auto">
          <a:xfrm>
            <a:off x="155574" y="-144463"/>
            <a:ext cx="1820857" cy="1820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867" y="5311098"/>
            <a:ext cx="3229182" cy="809523"/>
          </a:xfrm>
          <a:prstGeom prst="rect">
            <a:avLst/>
          </a:prstGeom>
        </p:spPr>
      </p:pic>
      <p:sp>
        <p:nvSpPr>
          <p:cNvPr id="8" name="Title 4"/>
          <p:cNvSpPr txBox="1">
            <a:spLocks/>
          </p:cNvSpPr>
          <p:nvPr/>
        </p:nvSpPr>
        <p:spPr>
          <a:xfrm>
            <a:off x="825038" y="3914803"/>
            <a:ext cx="8075613" cy="12235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7000" b="1" i="0" u="none" strike="noStrike" kern="1200" cap="none" spc="-50" normalizeH="0" baseline="0" noProof="0" dirty="0">
                <a:ln>
                  <a:noFill/>
                </a:ln>
                <a:solidFill>
                  <a:srgbClr val="637052"/>
                </a:solidFill>
                <a:effectLst/>
                <a:uLnTx/>
                <a:uFillTx/>
                <a:latin typeface="Calibri Light" panose="020F0302020204030204" pitchFamily="34" charset="0"/>
                <a:ea typeface="+mj-ea"/>
                <a:cs typeface="Calibri Light" panose="020F0302020204030204" pitchFamily="34" charset="0"/>
              </a:rPr>
              <a:t>THANK YOU!</a:t>
            </a:r>
            <a:br>
              <a:rPr kumimoji="0" lang="en-GB" sz="7000" b="0" i="0" u="none" strike="noStrike" kern="1200" cap="none" spc="-50" normalizeH="0" baseline="0" noProof="0" dirty="0">
                <a:ln>
                  <a:noFill/>
                </a:ln>
                <a:solidFill>
                  <a:srgbClr val="000000">
                    <a:lumMod val="85000"/>
                    <a:lumOff val="15000"/>
                  </a:srgbClr>
                </a:solidFill>
                <a:effectLst/>
                <a:uLnTx/>
                <a:uFillTx/>
                <a:latin typeface="Calibri Light" panose="020F0302020204030204"/>
                <a:ea typeface="+mj-ea"/>
              </a:rPr>
            </a:br>
            <a:br>
              <a:rPr kumimoji="0" lang="en-GB" sz="7000" b="0" i="0" u="none" strike="noStrike" kern="1200" cap="all" spc="-50" normalizeH="0" baseline="0" noProof="0" dirty="0">
                <a:ln>
                  <a:noFill/>
                </a:ln>
                <a:solidFill>
                  <a:srgbClr val="000000">
                    <a:lumMod val="85000"/>
                    <a:lumOff val="15000"/>
                  </a:srgbClr>
                </a:solidFill>
                <a:effectLst/>
                <a:uLnTx/>
                <a:uFillTx/>
                <a:latin typeface="Calibri Light" panose="020F0302020204030204"/>
                <a:ea typeface="+mj-ea"/>
              </a:rPr>
            </a:br>
            <a:endParaRPr kumimoji="0" lang="en-US" sz="7000" b="0" i="0" u="none" strike="noStrike" kern="1200" cap="all" spc="-50" normalizeH="0" baseline="0" noProof="0" dirty="0">
              <a:ln>
                <a:noFill/>
              </a:ln>
              <a:solidFill>
                <a:srgbClr val="000000">
                  <a:lumMod val="85000"/>
                  <a:lumOff val="15000"/>
                </a:srgbClr>
              </a:solidFill>
              <a:effectLst/>
              <a:uLnTx/>
              <a:uFillTx/>
              <a:latin typeface="Calibri Light" panose="020F0302020204030204"/>
              <a:ea typeface="+mj-ea"/>
            </a:endParaRPr>
          </a:p>
        </p:txBody>
      </p:sp>
    </p:spTree>
    <p:extLst>
      <p:ext uri="{BB962C8B-B14F-4D97-AF65-F5344CB8AC3E}">
        <p14:creationId xmlns:p14="http://schemas.microsoft.com/office/powerpoint/2010/main" val="176161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35" y="0"/>
            <a:ext cx="8920765" cy="1450757"/>
          </a:xfrm>
        </p:spPr>
        <p:txBody>
          <a:bodyPr>
            <a:normAutofit/>
          </a:bodyPr>
          <a:lstStyle/>
          <a:p>
            <a:r>
              <a:rPr lang="en-GB" sz="4000" b="1" dirty="0"/>
              <a:t>Safe Back to School:  A unique opportunity! </a:t>
            </a:r>
          </a:p>
        </p:txBody>
      </p:sp>
      <p:sp>
        <p:nvSpPr>
          <p:cNvPr id="4" name="Date Placeholder 3"/>
          <p:cNvSpPr>
            <a:spLocks noGrp="1"/>
          </p:cNvSpPr>
          <p:nvPr>
            <p:ph type="dt" sz="half" idx="10"/>
          </p:nvPr>
        </p:nvSpPr>
        <p:spPr/>
        <p:txBody>
          <a:bodyPr/>
          <a:lstStyle/>
          <a:p>
            <a:fld id="{2E818AF6-72E2-488D-B26D-A0D4986C0D12}"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3</a:t>
            </a:fld>
            <a:endParaRPr lang="en-US"/>
          </a:p>
        </p:txBody>
      </p:sp>
      <p:graphicFrame>
        <p:nvGraphicFramePr>
          <p:cNvPr id="7" name="Diagram 6">
            <a:extLst>
              <a:ext uri="{FF2B5EF4-FFF2-40B4-BE49-F238E27FC236}">
                <a16:creationId xmlns:a16="http://schemas.microsoft.com/office/drawing/2014/main" id="{A8E3DEB2-A54C-4007-A9B5-FC67D1B23D6B}"/>
              </a:ext>
            </a:extLst>
          </p:cNvPr>
          <p:cNvGraphicFramePr/>
          <p:nvPr>
            <p:extLst>
              <p:ext uri="{D42A27DB-BD31-4B8C-83A1-F6EECF244321}">
                <p14:modId xmlns:p14="http://schemas.microsoft.com/office/powerpoint/2010/main" val="2655550156"/>
              </p:ext>
            </p:extLst>
          </p:nvPr>
        </p:nvGraphicFramePr>
        <p:xfrm>
          <a:off x="223235" y="2069436"/>
          <a:ext cx="8373353" cy="405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785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0" y="0"/>
            <a:ext cx="7543800" cy="1450757"/>
          </a:xfrm>
        </p:spPr>
        <p:txBody>
          <a:bodyPr>
            <a:normAutofit/>
          </a:bodyPr>
          <a:lstStyle/>
          <a:p>
            <a:r>
              <a:rPr lang="en-GB" sz="4000" b="1" dirty="0"/>
              <a:t>Safe Back to School Guide Overview </a:t>
            </a:r>
          </a:p>
        </p:txBody>
      </p:sp>
      <p:sp>
        <p:nvSpPr>
          <p:cNvPr id="4" name="Date Placeholder 3"/>
          <p:cNvSpPr>
            <a:spLocks noGrp="1"/>
          </p:cNvSpPr>
          <p:nvPr>
            <p:ph type="dt" sz="half" idx="10"/>
          </p:nvPr>
        </p:nvSpPr>
        <p:spPr/>
        <p:txBody>
          <a:bodyPr/>
          <a:lstStyle/>
          <a:p>
            <a:fld id="{7B07AEE9-215C-49E8-AD5B-52354A7BFC09}"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4</a:t>
            </a:fld>
            <a:endParaRPr lang="en-US"/>
          </a:p>
        </p:txBody>
      </p:sp>
      <p:sp>
        <p:nvSpPr>
          <p:cNvPr id="7" name="Rectangle 6"/>
          <p:cNvSpPr/>
          <p:nvPr/>
        </p:nvSpPr>
        <p:spPr>
          <a:xfrm>
            <a:off x="229599" y="3936281"/>
            <a:ext cx="7955287" cy="2062103"/>
          </a:xfrm>
          <a:prstGeom prst="rect">
            <a:avLst/>
          </a:prstGeom>
        </p:spPr>
        <p:txBody>
          <a:bodyPr wrap="square">
            <a:spAutoFit/>
          </a:bodyPr>
          <a:lstStyle/>
          <a:p>
            <a:r>
              <a:rPr lang="en-GB" sz="1600" b="1" dirty="0">
                <a:solidFill>
                  <a:srgbClr val="FF0000"/>
                </a:solidFill>
              </a:rPr>
              <a:t>Technical Annexes</a:t>
            </a:r>
            <a:endParaRPr lang="en-GB" sz="1600" dirty="0"/>
          </a:p>
          <a:p>
            <a:pPr marL="800100" lvl="1" indent="-342900">
              <a:buFont typeface="+mj-lt"/>
              <a:buAutoNum type="arabicPeriod"/>
            </a:pPr>
            <a:r>
              <a:rPr lang="en-GB" sz="1600" dirty="0"/>
              <a:t>Participatory, </a:t>
            </a:r>
            <a:r>
              <a:rPr lang="en-GB" sz="1600" b="1" dirty="0"/>
              <a:t>inclusive </a:t>
            </a:r>
            <a:r>
              <a:rPr lang="en-GB" sz="1600" dirty="0"/>
              <a:t>back-to-school campaigns</a:t>
            </a:r>
          </a:p>
          <a:p>
            <a:pPr marL="800100" lvl="1" indent="-342900">
              <a:buFont typeface="+mj-lt"/>
              <a:buAutoNum type="arabicPeriod"/>
            </a:pPr>
            <a:r>
              <a:rPr lang="en-GB" sz="1600" b="1" dirty="0" err="1"/>
              <a:t>EdTech</a:t>
            </a:r>
            <a:r>
              <a:rPr lang="en-GB" sz="1600" dirty="0"/>
              <a:t> for absentee management systems</a:t>
            </a:r>
          </a:p>
          <a:p>
            <a:pPr marL="800100" lvl="1" indent="-342900">
              <a:buFont typeface="+mj-lt"/>
              <a:buAutoNum type="arabicPeriod"/>
            </a:pPr>
            <a:r>
              <a:rPr lang="en-GB" sz="1600" b="1" dirty="0"/>
              <a:t>Enable teachers</a:t>
            </a:r>
            <a:r>
              <a:rPr lang="en-GB" sz="1600" dirty="0"/>
              <a:t> in the transition back to school</a:t>
            </a:r>
          </a:p>
          <a:p>
            <a:pPr marL="800100" lvl="1" indent="-342900">
              <a:buFont typeface="+mj-lt"/>
              <a:buAutoNum type="arabicPeriod"/>
            </a:pPr>
            <a:r>
              <a:rPr lang="en-GB" sz="1600" b="1" dirty="0"/>
              <a:t>MHPSS</a:t>
            </a:r>
            <a:r>
              <a:rPr lang="en-GB" sz="1600" dirty="0"/>
              <a:t> for children as schools reopen</a:t>
            </a:r>
          </a:p>
          <a:p>
            <a:pPr marL="800100" lvl="1" indent="-342900">
              <a:buFont typeface="+mj-lt"/>
              <a:buAutoNum type="arabicPeriod"/>
            </a:pPr>
            <a:r>
              <a:rPr lang="en-GB" sz="1600" dirty="0"/>
              <a:t>Participatory education and continuity planning</a:t>
            </a:r>
          </a:p>
          <a:p>
            <a:pPr marL="800100" lvl="1" indent="-342900">
              <a:buFont typeface="+mj-lt"/>
              <a:buAutoNum type="arabicPeriod"/>
            </a:pPr>
            <a:r>
              <a:rPr lang="en-GB" sz="1600" dirty="0"/>
              <a:t>Adaptations for camp settings</a:t>
            </a:r>
          </a:p>
          <a:p>
            <a:pPr marL="800100" lvl="1" indent="-342900">
              <a:buFont typeface="+mj-lt"/>
              <a:buAutoNum type="arabicPeriod"/>
            </a:pPr>
            <a:r>
              <a:rPr lang="en-GB" sz="1600" b="1" dirty="0"/>
              <a:t>Advocacy</a:t>
            </a:r>
            <a:r>
              <a:rPr lang="en-GB" sz="1600" dirty="0"/>
              <a:t> messages</a:t>
            </a:r>
          </a:p>
        </p:txBody>
      </p:sp>
      <p:sp>
        <p:nvSpPr>
          <p:cNvPr id="8" name="TextBox 7">
            <a:extLst>
              <a:ext uri="{FF2B5EF4-FFF2-40B4-BE49-F238E27FC236}">
                <a16:creationId xmlns:a16="http://schemas.microsoft.com/office/drawing/2014/main" id="{4D5DF2DD-0F6C-40DF-BCDC-90A3A38AFB77}"/>
              </a:ext>
            </a:extLst>
          </p:cNvPr>
          <p:cNvSpPr txBox="1"/>
          <p:nvPr/>
        </p:nvSpPr>
        <p:spPr>
          <a:xfrm>
            <a:off x="196042" y="1819316"/>
            <a:ext cx="6974779" cy="1954381"/>
          </a:xfrm>
          <a:prstGeom prst="rect">
            <a:avLst/>
          </a:prstGeom>
          <a:noFill/>
        </p:spPr>
        <p:txBody>
          <a:bodyPr wrap="square" lIns="0" tIns="0" rIns="0" bIns="0" rtlCol="0" anchor="t">
            <a:spAutoFit/>
          </a:bodyPr>
          <a:lstStyle/>
          <a:p>
            <a:r>
              <a:rPr lang="en-GB" sz="1600" b="1" dirty="0">
                <a:solidFill>
                  <a:srgbClr val="FF0000"/>
                </a:solidFill>
              </a:rPr>
              <a:t>Checklists </a:t>
            </a:r>
          </a:p>
          <a:p>
            <a:pPr marL="800100" lvl="1" indent="-342900">
              <a:spcBef>
                <a:spcPts val="600"/>
              </a:spcBef>
              <a:spcAft>
                <a:spcPts val="600"/>
              </a:spcAft>
              <a:buFont typeface="+mj-lt"/>
              <a:buAutoNum type="arabicPeriod"/>
            </a:pPr>
            <a:r>
              <a:rPr lang="en-GB" sz="1600" u="sng" dirty="0"/>
              <a:t>Integrated Safe Back-to-School Checklist for Program Staff: </a:t>
            </a:r>
            <a:r>
              <a:rPr lang="en-GB" sz="1600" dirty="0"/>
              <a:t> 6-pager providing key actions for </a:t>
            </a:r>
            <a:r>
              <a:rPr lang="en-GB" sz="1600" b="1" dirty="0"/>
              <a:t>Health, Nutrition, WASH, M&amp;E, Education and Child Protection/MHPSS</a:t>
            </a:r>
            <a:r>
              <a:rPr lang="en-GB" sz="1600" dirty="0"/>
              <a:t> sectors before and after schools reopen to ensure sectoral integration the school reopening process.</a:t>
            </a:r>
          </a:p>
          <a:p>
            <a:pPr marL="800100" lvl="1" indent="-342900">
              <a:spcBef>
                <a:spcPts val="600"/>
              </a:spcBef>
              <a:spcAft>
                <a:spcPts val="600"/>
              </a:spcAft>
              <a:buFont typeface="+mj-lt"/>
              <a:buAutoNum type="arabicPeriod"/>
            </a:pPr>
            <a:r>
              <a:rPr lang="en-GB" sz="1600" u="sng" dirty="0"/>
              <a:t>School-Friendly Safe Back-to-School Checklist: </a:t>
            </a:r>
            <a:r>
              <a:rPr lang="en-GB" sz="1600" dirty="0"/>
              <a:t>2-pager providing top line actions for a head teacher or school committee to follow. </a:t>
            </a:r>
          </a:p>
        </p:txBody>
      </p:sp>
      <p:pic>
        <p:nvPicPr>
          <p:cNvPr id="9" name="Picture 4" descr="A close up of a sign&#10;&#10;Description generated with very high confidence">
            <a:extLst>
              <a:ext uri="{FF2B5EF4-FFF2-40B4-BE49-F238E27FC236}">
                <a16:creationId xmlns:a16="http://schemas.microsoft.com/office/drawing/2014/main" id="{C8B6A110-CA82-47EB-B995-1520D0575264}"/>
              </a:ext>
            </a:extLst>
          </p:cNvPr>
          <p:cNvPicPr>
            <a:picLocks noChangeAspect="1"/>
          </p:cNvPicPr>
          <p:nvPr/>
        </p:nvPicPr>
        <p:blipFill rotWithShape="1">
          <a:blip r:embed="rId3"/>
          <a:srcRect l="12052" t="7332" r="14914" b="6898"/>
          <a:stretch/>
        </p:blipFill>
        <p:spPr>
          <a:xfrm>
            <a:off x="7425344" y="2150237"/>
            <a:ext cx="1058992" cy="1349122"/>
          </a:xfrm>
          <a:prstGeom prst="rect">
            <a:avLst/>
          </a:prstGeom>
        </p:spPr>
      </p:pic>
    </p:spTree>
    <p:extLst>
      <p:ext uri="{BB962C8B-B14F-4D97-AF65-F5344CB8AC3E}">
        <p14:creationId xmlns:p14="http://schemas.microsoft.com/office/powerpoint/2010/main" val="91065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use this guide?</a:t>
            </a:r>
            <a:endParaRPr lang="en-GB" dirty="0"/>
          </a:p>
        </p:txBody>
      </p:sp>
      <p:sp>
        <p:nvSpPr>
          <p:cNvPr id="3" name="Content Placeholder 2"/>
          <p:cNvSpPr>
            <a:spLocks noGrp="1"/>
          </p:cNvSpPr>
          <p:nvPr>
            <p:ph idx="1"/>
          </p:nvPr>
        </p:nvSpPr>
        <p:spPr>
          <a:xfrm>
            <a:off x="165233" y="1974071"/>
            <a:ext cx="7543801" cy="4023360"/>
          </a:xfrm>
        </p:spPr>
        <p:txBody>
          <a:bodyPr>
            <a:normAutofit fontScale="92500" lnSpcReduction="10000"/>
          </a:bodyPr>
          <a:lstStyle/>
          <a:p>
            <a:pPr marL="742950" lvl="1" indent="-285750">
              <a:spcAft>
                <a:spcPts val="1000"/>
              </a:spcAft>
              <a:buFont typeface="Arial" panose="020B0604020202020204" pitchFamily="34" charset="0"/>
              <a:buChar char="•"/>
            </a:pPr>
            <a:r>
              <a:rPr lang="en-US" sz="2800" b="1" dirty="0">
                <a:solidFill>
                  <a:schemeClr val="tx2"/>
                </a:solidFill>
              </a:rPr>
              <a:t>You!</a:t>
            </a:r>
          </a:p>
          <a:p>
            <a:pPr marL="1200150" lvl="2" indent="-285750">
              <a:spcAft>
                <a:spcPts val="1000"/>
              </a:spcAft>
              <a:buFont typeface="Arial" panose="020B0604020202020204" pitchFamily="34" charset="0"/>
              <a:buChar char="•"/>
            </a:pPr>
            <a:r>
              <a:rPr lang="en-US" sz="2600" dirty="0"/>
              <a:t>Program teams</a:t>
            </a:r>
          </a:p>
          <a:p>
            <a:pPr marL="1200150" lvl="2" indent="-285750">
              <a:spcAft>
                <a:spcPts val="1000"/>
              </a:spcAft>
              <a:buFont typeface="Arial" panose="020B0604020202020204" pitchFamily="34" charset="0"/>
              <a:buChar char="•"/>
            </a:pPr>
            <a:r>
              <a:rPr lang="en-US" sz="2600" dirty="0"/>
              <a:t>Coordination teams</a:t>
            </a:r>
          </a:p>
          <a:p>
            <a:pPr marL="1200150" lvl="2" indent="-285750">
              <a:spcAft>
                <a:spcPts val="1000"/>
              </a:spcAft>
              <a:buFont typeface="Arial" panose="020B0604020202020204" pitchFamily="34" charset="0"/>
              <a:buChar char="•"/>
            </a:pPr>
            <a:r>
              <a:rPr lang="en-US" sz="2600" dirty="0"/>
              <a:t>Advocacy teams</a:t>
            </a:r>
          </a:p>
          <a:p>
            <a:pPr marL="742950" lvl="1" indent="-285750">
              <a:lnSpc>
                <a:spcPct val="150000"/>
              </a:lnSpc>
              <a:spcAft>
                <a:spcPts val="1000"/>
              </a:spcAft>
              <a:buFont typeface="Arial" panose="020B0604020202020204" pitchFamily="34" charset="0"/>
              <a:buChar char="•"/>
            </a:pPr>
            <a:r>
              <a:rPr lang="en-US" sz="2800" b="1" dirty="0">
                <a:solidFill>
                  <a:schemeClr val="tx2"/>
                </a:solidFill>
              </a:rPr>
              <a:t>Together with partners!</a:t>
            </a:r>
          </a:p>
          <a:p>
            <a:pPr marL="1200150" lvl="2" indent="-285750">
              <a:spcAft>
                <a:spcPts val="1000"/>
              </a:spcAft>
              <a:buFont typeface="Arial" panose="020B0604020202020204" pitchFamily="34" charset="0"/>
              <a:buChar char="•"/>
            </a:pPr>
            <a:r>
              <a:rPr lang="en-US" sz="2600" dirty="0"/>
              <a:t>Inter-agency</a:t>
            </a:r>
          </a:p>
          <a:p>
            <a:pPr marL="1200150" lvl="2" indent="-285750">
              <a:spcAft>
                <a:spcPts val="1000"/>
              </a:spcAft>
              <a:buFont typeface="Arial" panose="020B0604020202020204" pitchFamily="34" charset="0"/>
              <a:buChar char="•"/>
            </a:pPr>
            <a:r>
              <a:rPr lang="en-US" sz="2600" dirty="0"/>
              <a:t>Inter-sectoral</a:t>
            </a:r>
          </a:p>
          <a:p>
            <a:pPr marL="1200150" lvl="2" indent="-285750">
              <a:spcAft>
                <a:spcPts val="1000"/>
              </a:spcAft>
              <a:buFont typeface="Arial" panose="020B0604020202020204" pitchFamily="34" charset="0"/>
              <a:buChar char="•"/>
            </a:pPr>
            <a:r>
              <a:rPr lang="en-US" sz="2600" dirty="0"/>
              <a:t>All contexts</a:t>
            </a:r>
          </a:p>
          <a:p>
            <a:endParaRPr lang="en-GB" dirty="0"/>
          </a:p>
        </p:txBody>
      </p:sp>
      <p:sp>
        <p:nvSpPr>
          <p:cNvPr id="4" name="Date Placeholder 3"/>
          <p:cNvSpPr>
            <a:spLocks noGrp="1"/>
          </p:cNvSpPr>
          <p:nvPr>
            <p:ph type="dt" sz="half" idx="10"/>
          </p:nvPr>
        </p:nvSpPr>
        <p:spPr/>
        <p:txBody>
          <a:bodyPr/>
          <a:lstStyle/>
          <a:p>
            <a:fld id="{59D4B615-1404-4BAB-ACF7-81075E2A3EED}"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5</a:t>
            </a:fld>
            <a:endParaRPr lang="en-US"/>
          </a:p>
        </p:txBody>
      </p:sp>
      <p:pic>
        <p:nvPicPr>
          <p:cNvPr id="7" name="Picture 6"/>
          <p:cNvPicPr>
            <a:picLocks noChangeAspect="1"/>
          </p:cNvPicPr>
          <p:nvPr/>
        </p:nvPicPr>
        <p:blipFill>
          <a:blip r:embed="rId3"/>
          <a:stretch>
            <a:fillRect/>
          </a:stretch>
        </p:blipFill>
        <p:spPr>
          <a:xfrm>
            <a:off x="6136877" y="2983632"/>
            <a:ext cx="2229883" cy="2229883"/>
          </a:xfrm>
          <a:prstGeom prst="rect">
            <a:avLst/>
          </a:prstGeom>
        </p:spPr>
      </p:pic>
    </p:spTree>
    <p:extLst>
      <p:ext uri="{BB962C8B-B14F-4D97-AF65-F5344CB8AC3E}">
        <p14:creationId xmlns:p14="http://schemas.microsoft.com/office/powerpoint/2010/main" val="24552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for </a:t>
            </a:r>
            <a:br>
              <a:rPr lang="en-GB" dirty="0"/>
            </a:br>
            <a:r>
              <a:rPr lang="en-GB" dirty="0"/>
              <a:t>Safe Back to School</a:t>
            </a:r>
          </a:p>
        </p:txBody>
      </p:sp>
      <p:sp>
        <p:nvSpPr>
          <p:cNvPr id="3" name="Content Placeholder 2"/>
          <p:cNvSpPr>
            <a:spLocks noGrp="1"/>
          </p:cNvSpPr>
          <p:nvPr>
            <p:ph idx="1"/>
          </p:nvPr>
        </p:nvSpPr>
        <p:spPr>
          <a:xfrm>
            <a:off x="822959" y="1979412"/>
            <a:ext cx="7543801" cy="4023360"/>
          </a:xfrm>
        </p:spPr>
        <p:txBody>
          <a:bodyPr>
            <a:normAutofit fontScale="85000" lnSpcReduction="20000"/>
          </a:bodyPr>
          <a:lstStyle/>
          <a:p>
            <a:pPr marL="342900" indent="-342900">
              <a:buAutoNum type="arabicPeriod"/>
            </a:pPr>
            <a:r>
              <a:rPr lang="en-US" b="1" dirty="0">
                <a:latin typeface="Calibri Light" panose="020F0302020204030204" pitchFamily="34" charset="0"/>
                <a:cs typeface="Calibri Light" panose="020F0302020204030204" pitchFamily="34" charset="0"/>
              </a:rPr>
              <a:t>An integrated approach</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Child &amp; youth participation</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Gender, inclusion, and accessibility</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Whole school community</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Build on existing structures</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Build back resilient</a:t>
            </a:r>
          </a:p>
          <a:p>
            <a:endParaRPr lang="en-GB" dirty="0"/>
          </a:p>
        </p:txBody>
      </p:sp>
      <p:sp>
        <p:nvSpPr>
          <p:cNvPr id="4" name="Date Placeholder 3"/>
          <p:cNvSpPr>
            <a:spLocks noGrp="1"/>
          </p:cNvSpPr>
          <p:nvPr>
            <p:ph type="dt" sz="half" idx="10"/>
          </p:nvPr>
        </p:nvSpPr>
        <p:spPr/>
        <p:txBody>
          <a:bodyPr/>
          <a:lstStyle/>
          <a:p>
            <a:fld id="{B80F8B04-D19B-458B-B137-87AA4B875D49}"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6</a:t>
            </a:fld>
            <a:endParaRPr lang="en-US"/>
          </a:p>
        </p:txBody>
      </p:sp>
      <p:pic>
        <p:nvPicPr>
          <p:cNvPr id="7" name="Picture 3" descr="A picture containing person, indoor, table, food&#10;&#10;Description generated with very high confidence">
            <a:extLst>
              <a:ext uri="{FF2B5EF4-FFF2-40B4-BE49-F238E27FC236}">
                <a16:creationId xmlns:a16="http://schemas.microsoft.com/office/drawing/2014/main" id="{EB7E9EC9-4071-42B9-ADAD-69F624107568}"/>
              </a:ext>
            </a:extLst>
          </p:cNvPr>
          <p:cNvPicPr>
            <a:picLocks noChangeAspect="1"/>
          </p:cNvPicPr>
          <p:nvPr/>
        </p:nvPicPr>
        <p:blipFill>
          <a:blip r:embed="rId3"/>
          <a:stretch>
            <a:fillRect/>
          </a:stretch>
        </p:blipFill>
        <p:spPr>
          <a:xfrm>
            <a:off x="5118509" y="1930063"/>
            <a:ext cx="3528185" cy="4251867"/>
          </a:xfrm>
          <a:prstGeom prst="rect">
            <a:avLst/>
          </a:prstGeom>
        </p:spPr>
      </p:pic>
      <p:pic>
        <p:nvPicPr>
          <p:cNvPr id="8" name="Picture 7">
            <a:extLst>
              <a:ext uri="{FF2B5EF4-FFF2-40B4-BE49-F238E27FC236}">
                <a16:creationId xmlns:a16="http://schemas.microsoft.com/office/drawing/2014/main" id="{3FAAC6AD-6D49-4ED5-B6CC-3684C13CBA10}"/>
              </a:ext>
            </a:extLst>
          </p:cNvPr>
          <p:cNvPicPr>
            <a:picLocks noChangeAspect="1"/>
          </p:cNvPicPr>
          <p:nvPr/>
        </p:nvPicPr>
        <p:blipFill>
          <a:blip r:embed="rId4"/>
          <a:stretch>
            <a:fillRect/>
          </a:stretch>
        </p:blipFill>
        <p:spPr>
          <a:xfrm>
            <a:off x="9410362" y="3914926"/>
            <a:ext cx="3702308" cy="2909985"/>
          </a:xfrm>
          <a:prstGeom prst="rect">
            <a:avLst/>
          </a:prstGeom>
        </p:spPr>
      </p:pic>
      <p:sp>
        <p:nvSpPr>
          <p:cNvPr id="9" name="TextBox 8"/>
          <p:cNvSpPr txBox="1"/>
          <p:nvPr/>
        </p:nvSpPr>
        <p:spPr>
          <a:xfrm>
            <a:off x="5052390" y="5956817"/>
            <a:ext cx="1467068" cy="261610"/>
          </a:xfrm>
          <a:prstGeom prst="rect">
            <a:avLst/>
          </a:prstGeom>
          <a:noFill/>
        </p:spPr>
        <p:txBody>
          <a:bodyPr wrap="none" rtlCol="0">
            <a:spAutoFit/>
          </a:bodyPr>
          <a:lstStyle/>
          <a:p>
            <a:r>
              <a:rPr lang="en-GB" sz="1100" b="1" dirty="0">
                <a:solidFill>
                  <a:srgbClr val="FF0000"/>
                </a:solidFill>
                <a:latin typeface="Gill Sans MT" panose="020B0502020104020203" pitchFamily="34" charset="0"/>
              </a:rPr>
              <a:t>©Save the Children</a:t>
            </a:r>
          </a:p>
        </p:txBody>
      </p:sp>
    </p:spTree>
    <p:extLst>
      <p:ext uri="{BB962C8B-B14F-4D97-AF65-F5344CB8AC3E}">
        <p14:creationId xmlns:p14="http://schemas.microsoft.com/office/powerpoint/2010/main" val="186017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231" y="3815867"/>
            <a:ext cx="2784107" cy="1450757"/>
          </a:xfrm>
        </p:spPr>
        <p:txBody>
          <a:bodyPr>
            <a:normAutofit fontScale="90000"/>
          </a:bodyPr>
          <a:lstStyle/>
          <a:p>
            <a:r>
              <a:rPr lang="en-GB" dirty="0"/>
              <a:t>Integrated </a:t>
            </a:r>
            <a:r>
              <a:rPr lang="en-GB" b="1" dirty="0"/>
              <a:t>Safe Back-to-School Checklist </a:t>
            </a:r>
            <a:r>
              <a:rPr lang="en-GB" dirty="0"/>
              <a:t>for Program Staff</a:t>
            </a:r>
          </a:p>
        </p:txBody>
      </p:sp>
      <p:sp>
        <p:nvSpPr>
          <p:cNvPr id="4" name="Date Placeholder 3"/>
          <p:cNvSpPr>
            <a:spLocks noGrp="1"/>
          </p:cNvSpPr>
          <p:nvPr>
            <p:ph type="dt" sz="half" idx="10"/>
          </p:nvPr>
        </p:nvSpPr>
        <p:spPr/>
        <p:txBody>
          <a:bodyPr/>
          <a:lstStyle/>
          <a:p>
            <a:fld id="{EE98A37F-7817-4F3A-BA45-97B3C779288A}"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7</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811" t="-318" r="37175" b="318"/>
          <a:stretch/>
        </p:blipFill>
        <p:spPr>
          <a:xfrm>
            <a:off x="174309" y="408876"/>
            <a:ext cx="5005709" cy="5587124"/>
          </a:xfrm>
          <a:prstGeom prst="rect">
            <a:avLst/>
          </a:prstGeom>
        </p:spPr>
      </p:pic>
      <p:sp>
        <p:nvSpPr>
          <p:cNvPr id="9" name="TextBox 8"/>
          <p:cNvSpPr txBox="1"/>
          <p:nvPr/>
        </p:nvSpPr>
        <p:spPr>
          <a:xfrm>
            <a:off x="174309" y="5734390"/>
            <a:ext cx="1467068" cy="261610"/>
          </a:xfrm>
          <a:prstGeom prst="rect">
            <a:avLst/>
          </a:prstGeom>
          <a:noFill/>
        </p:spPr>
        <p:txBody>
          <a:bodyPr wrap="none" rtlCol="0">
            <a:spAutoFit/>
          </a:bodyPr>
          <a:lstStyle/>
          <a:p>
            <a:r>
              <a:rPr lang="en-GB" sz="1100" b="1" dirty="0">
                <a:solidFill>
                  <a:srgbClr val="FF0000"/>
                </a:solidFill>
                <a:latin typeface="Gill Sans MT" panose="020B0502020104020203" pitchFamily="34" charset="0"/>
              </a:rPr>
              <a:t>©Save the Children</a:t>
            </a:r>
          </a:p>
        </p:txBody>
      </p:sp>
    </p:spTree>
    <p:extLst>
      <p:ext uri="{BB962C8B-B14F-4D97-AF65-F5344CB8AC3E}">
        <p14:creationId xmlns:p14="http://schemas.microsoft.com/office/powerpoint/2010/main" val="82184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54520"/>
            <a:ext cx="8061961" cy="1076975"/>
          </a:xfrm>
        </p:spPr>
        <p:txBody>
          <a:bodyPr>
            <a:noAutofit/>
          </a:bodyPr>
          <a:lstStyle/>
          <a:p>
            <a:r>
              <a:rPr lang="en-GB" sz="3800" b="1" dirty="0"/>
              <a:t>Safe Back-to-School Checklist</a:t>
            </a:r>
            <a:br>
              <a:rPr lang="en-GB" sz="3800" dirty="0"/>
            </a:br>
            <a:r>
              <a:rPr lang="en-GB" sz="3800" dirty="0"/>
              <a:t>MEAL</a:t>
            </a:r>
          </a:p>
        </p:txBody>
      </p:sp>
      <p:sp>
        <p:nvSpPr>
          <p:cNvPr id="4" name="Date Placeholder 3"/>
          <p:cNvSpPr>
            <a:spLocks noGrp="1"/>
          </p:cNvSpPr>
          <p:nvPr>
            <p:ph type="dt" sz="half" idx="10"/>
          </p:nvPr>
        </p:nvSpPr>
        <p:spPr/>
        <p:txBody>
          <a:bodyPr/>
          <a:lstStyle/>
          <a:p>
            <a:fld id="{15BBDEC4-6A44-47C6-A3D8-AC0786FA5EDD}"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8</a:t>
            </a:fld>
            <a:endParaRPr lang="en-US"/>
          </a:p>
        </p:txBody>
      </p:sp>
      <p:sp>
        <p:nvSpPr>
          <p:cNvPr id="7" name="TextBox 6">
            <a:extLst>
              <a:ext uri="{FF2B5EF4-FFF2-40B4-BE49-F238E27FC236}">
                <a16:creationId xmlns:a16="http://schemas.microsoft.com/office/drawing/2014/main" id="{4D5DF2DD-0F6C-40DF-BCDC-90A3A38AFB77}"/>
              </a:ext>
            </a:extLst>
          </p:cNvPr>
          <p:cNvSpPr txBox="1"/>
          <p:nvPr/>
        </p:nvSpPr>
        <p:spPr>
          <a:xfrm>
            <a:off x="-300312" y="1491467"/>
            <a:ext cx="9155553" cy="5801588"/>
          </a:xfrm>
          <a:prstGeom prst="rect">
            <a:avLst/>
          </a:prstGeom>
          <a:noFill/>
        </p:spPr>
        <p:txBody>
          <a:bodyPr wrap="square" lIns="0" tIns="0" rIns="0" bIns="0" rtlCol="0" anchor="t">
            <a:spAutoFit/>
          </a:bodyPr>
          <a:lstStyle/>
          <a:p>
            <a:pPr lvl="1">
              <a:spcAft>
                <a:spcPts val="1000"/>
              </a:spcAft>
            </a:pPr>
            <a:r>
              <a:rPr lang="en-GB" b="1" u="sng" dirty="0"/>
              <a:t>Before Schools Reopen</a:t>
            </a:r>
            <a:r>
              <a:rPr lang="en-GB" u="sng" dirty="0"/>
              <a:t>:</a:t>
            </a:r>
          </a:p>
          <a:p>
            <a:pPr marL="742950" lvl="1" indent="-285750">
              <a:spcAft>
                <a:spcPts val="1000"/>
              </a:spcAft>
              <a:buFont typeface="Wingdings" panose="05000000000000000000" pitchFamily="2" charset="2"/>
              <a:buChar char="q"/>
            </a:pPr>
            <a:r>
              <a:rPr lang="en-GB" b="1" dirty="0">
                <a:solidFill>
                  <a:srgbClr val="FFC000"/>
                </a:solidFill>
              </a:rPr>
              <a:t>Engage the whole community, including children and young people, in back-to school planning and campaigns using participatory methods. </a:t>
            </a:r>
          </a:p>
          <a:p>
            <a:pPr marL="1200150" lvl="2" indent="-285750">
              <a:spcAft>
                <a:spcPts val="1000"/>
              </a:spcAft>
              <a:buFont typeface="Wingdings" panose="05000000000000000000" pitchFamily="2" charset="2"/>
              <a:buChar char="q"/>
            </a:pPr>
            <a:r>
              <a:rPr lang="en-GB" sz="1700" dirty="0"/>
              <a:t>Use this Checklist to develop a participatory Safe Back to School monitoring tool to track progress with the whole school community. This can also be used to aggregate progress on reopening at district or national levels. </a:t>
            </a:r>
          </a:p>
          <a:p>
            <a:pPr lvl="1">
              <a:spcAft>
                <a:spcPts val="1000"/>
              </a:spcAft>
            </a:pPr>
            <a:r>
              <a:rPr lang="en-GB" b="1" u="sng" dirty="0"/>
              <a:t>After Schools Reopen:</a:t>
            </a:r>
          </a:p>
          <a:p>
            <a:pPr marL="742950" lvl="1" indent="-285750">
              <a:spcAft>
                <a:spcPts val="1000"/>
              </a:spcAft>
              <a:buFont typeface="Wingdings" panose="05000000000000000000" pitchFamily="2" charset="2"/>
              <a:buChar char="q"/>
            </a:pPr>
            <a:r>
              <a:rPr lang="en-GB" b="1" dirty="0">
                <a:solidFill>
                  <a:srgbClr val="FFC000"/>
                </a:solidFill>
              </a:rPr>
              <a:t>Conduct needs and gender assessment using participatory methods</a:t>
            </a:r>
          </a:p>
          <a:p>
            <a:pPr marL="1200150" lvl="2" indent="-285750">
              <a:spcAft>
                <a:spcPts val="1000"/>
              </a:spcAft>
              <a:buFont typeface="Wingdings" panose="05000000000000000000" pitchFamily="2" charset="2"/>
              <a:buChar char="q"/>
            </a:pPr>
            <a:r>
              <a:rPr lang="en-GB" dirty="0"/>
              <a:t>Conduct a rapid needs assessment on the education, CP/MHPSS, WASH and H&amp;N needs now that schools have reopened. Assess how much children and young people continued learning during school closures and what support is needed to return to school. </a:t>
            </a:r>
            <a:r>
              <a:rPr lang="en-GB" b="1" dirty="0">
                <a:solidFill>
                  <a:schemeClr val="accent3"/>
                </a:solidFill>
              </a:rPr>
              <a:t> </a:t>
            </a:r>
          </a:p>
          <a:p>
            <a:pPr marL="742950" lvl="1" indent="-285750">
              <a:spcAft>
                <a:spcPts val="1000"/>
              </a:spcAft>
              <a:buFont typeface="Wingdings" panose="05000000000000000000" pitchFamily="2" charset="2"/>
              <a:buChar char="q"/>
            </a:pPr>
            <a:r>
              <a:rPr lang="en-GB" b="1" dirty="0">
                <a:solidFill>
                  <a:srgbClr val="FFC000"/>
                </a:solidFill>
              </a:rPr>
              <a:t>Refresh or establish accessible, gender and age-friendly accountability and feedback mechanisms</a:t>
            </a:r>
          </a:p>
          <a:p>
            <a:pPr lvl="2">
              <a:spcAft>
                <a:spcPts val="1000"/>
              </a:spcAft>
            </a:pPr>
            <a:endParaRPr lang="en-GB" sz="1700" dirty="0"/>
          </a:p>
          <a:p>
            <a:pPr lvl="1">
              <a:spcAft>
                <a:spcPts val="1000"/>
              </a:spcAft>
            </a:pPr>
            <a:endParaRPr lang="en-GB" dirty="0"/>
          </a:p>
          <a:p>
            <a:pPr lvl="1">
              <a:spcAft>
                <a:spcPts val="1000"/>
              </a:spcAft>
            </a:pPr>
            <a:endParaRPr lang="en-GB" dirty="0"/>
          </a:p>
        </p:txBody>
      </p:sp>
    </p:spTree>
    <p:extLst>
      <p:ext uri="{BB962C8B-B14F-4D97-AF65-F5344CB8AC3E}">
        <p14:creationId xmlns:p14="http://schemas.microsoft.com/office/powerpoint/2010/main" val="25940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54520"/>
            <a:ext cx="8061961" cy="1076975"/>
          </a:xfrm>
        </p:spPr>
        <p:txBody>
          <a:bodyPr>
            <a:noAutofit/>
          </a:bodyPr>
          <a:lstStyle/>
          <a:p>
            <a:r>
              <a:rPr lang="en-GB" sz="3800" b="1" dirty="0"/>
              <a:t>Safe Back-to-School Checklist</a:t>
            </a:r>
            <a:br>
              <a:rPr lang="en-GB" sz="3800" dirty="0"/>
            </a:br>
            <a:r>
              <a:rPr lang="en-GB" sz="4000" dirty="0"/>
              <a:t>HEALTH/NUTRITION &amp; WASH</a:t>
            </a:r>
            <a:endParaRPr lang="en-GB" sz="3800" dirty="0"/>
          </a:p>
        </p:txBody>
      </p:sp>
      <p:sp>
        <p:nvSpPr>
          <p:cNvPr id="4" name="Date Placeholder 3"/>
          <p:cNvSpPr>
            <a:spLocks noGrp="1"/>
          </p:cNvSpPr>
          <p:nvPr>
            <p:ph type="dt" sz="half" idx="10"/>
          </p:nvPr>
        </p:nvSpPr>
        <p:spPr/>
        <p:txBody>
          <a:bodyPr/>
          <a:lstStyle/>
          <a:p>
            <a:fld id="{15BBDEC4-6A44-47C6-A3D8-AC0786FA5EDD}"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1339C-2D6F-4611-8CDE-6D2A2BC62F38}" type="slidenum">
              <a:rPr lang="en-US" smtClean="0"/>
              <a:t>9</a:t>
            </a:fld>
            <a:endParaRPr lang="en-US"/>
          </a:p>
        </p:txBody>
      </p:sp>
      <p:sp>
        <p:nvSpPr>
          <p:cNvPr id="7" name="TextBox 6">
            <a:extLst>
              <a:ext uri="{FF2B5EF4-FFF2-40B4-BE49-F238E27FC236}">
                <a16:creationId xmlns:a16="http://schemas.microsoft.com/office/drawing/2014/main" id="{4D5DF2DD-0F6C-40DF-BCDC-90A3A38AFB77}"/>
              </a:ext>
            </a:extLst>
          </p:cNvPr>
          <p:cNvSpPr txBox="1"/>
          <p:nvPr/>
        </p:nvSpPr>
        <p:spPr>
          <a:xfrm>
            <a:off x="-300312" y="1491467"/>
            <a:ext cx="9155553" cy="5550237"/>
          </a:xfrm>
          <a:prstGeom prst="rect">
            <a:avLst/>
          </a:prstGeom>
          <a:noFill/>
        </p:spPr>
        <p:txBody>
          <a:bodyPr wrap="square" lIns="0" tIns="0" rIns="0" bIns="0" rtlCol="0" anchor="t">
            <a:spAutoFit/>
          </a:bodyPr>
          <a:lstStyle/>
          <a:p>
            <a:pPr lvl="1">
              <a:spcAft>
                <a:spcPts val="1000"/>
              </a:spcAft>
            </a:pPr>
            <a:r>
              <a:rPr lang="en-GB" b="1" u="sng" dirty="0"/>
              <a:t>Before Schools Reopen</a:t>
            </a:r>
            <a:r>
              <a:rPr lang="en-GB" u="sng" dirty="0"/>
              <a:t>:</a:t>
            </a:r>
          </a:p>
          <a:p>
            <a:pPr marL="742950" lvl="1" indent="-285750">
              <a:spcAft>
                <a:spcPts val="1000"/>
              </a:spcAft>
              <a:buFont typeface="Wingdings" panose="05000000000000000000" pitchFamily="2" charset="2"/>
              <a:buChar char="q"/>
            </a:pPr>
            <a:r>
              <a:rPr lang="en-GB" b="1" dirty="0">
                <a:solidFill>
                  <a:srgbClr val="ED100C"/>
                </a:solidFill>
              </a:rPr>
              <a:t>Clean and disinfect the school facilities with emphasis on surfaces that are touched by many people.</a:t>
            </a:r>
          </a:p>
          <a:p>
            <a:pPr marL="742950" lvl="1" indent="-285750">
              <a:spcAft>
                <a:spcPts val="1000"/>
              </a:spcAft>
              <a:buFont typeface="Wingdings" panose="05000000000000000000" pitchFamily="2" charset="2"/>
              <a:buChar char="q"/>
            </a:pPr>
            <a:r>
              <a:rPr lang="en-GB" b="1" dirty="0">
                <a:solidFill>
                  <a:srgbClr val="ED100C"/>
                </a:solidFill>
              </a:rPr>
              <a:t>Engage whole school community in cleaning and maintenance for school reopening </a:t>
            </a:r>
          </a:p>
          <a:p>
            <a:pPr lvl="1">
              <a:spcAft>
                <a:spcPts val="1000"/>
              </a:spcAft>
            </a:pPr>
            <a:endParaRPr lang="en-GB" b="1" u="sng" dirty="0">
              <a:solidFill>
                <a:srgbClr val="ED100C"/>
              </a:solidFill>
            </a:endParaRPr>
          </a:p>
          <a:p>
            <a:pPr lvl="1">
              <a:spcAft>
                <a:spcPts val="1000"/>
              </a:spcAft>
            </a:pPr>
            <a:r>
              <a:rPr lang="en-GB" b="1" u="sng" dirty="0"/>
              <a:t>After Schools Reopen:</a:t>
            </a:r>
          </a:p>
          <a:p>
            <a:pPr marL="742950" lvl="1" indent="-285750">
              <a:spcAft>
                <a:spcPts val="1000"/>
              </a:spcAft>
              <a:buFont typeface="Wingdings" panose="05000000000000000000" pitchFamily="2" charset="2"/>
              <a:buChar char="q"/>
            </a:pPr>
            <a:r>
              <a:rPr lang="en-GB" b="1" dirty="0">
                <a:solidFill>
                  <a:srgbClr val="ED100C"/>
                </a:solidFill>
              </a:rPr>
              <a:t>Ensure that cleaning and disinfection measures are effective and regular</a:t>
            </a:r>
          </a:p>
          <a:p>
            <a:pPr marL="1200150" lvl="2" indent="-285750">
              <a:spcAft>
                <a:spcPts val="1000"/>
              </a:spcAft>
              <a:buFont typeface="Wingdings" panose="05000000000000000000" pitchFamily="2" charset="2"/>
              <a:buChar char="q"/>
            </a:pPr>
            <a:r>
              <a:rPr lang="en-GB" dirty="0"/>
              <a:t>Encourage equal sharing of water sourcing and cleaning tasks between women and men.</a:t>
            </a:r>
          </a:p>
          <a:p>
            <a:pPr marL="742950" lvl="1" indent="-285750">
              <a:spcAft>
                <a:spcPts val="1000"/>
              </a:spcAft>
              <a:buFont typeface="Wingdings" panose="05000000000000000000" pitchFamily="2" charset="2"/>
              <a:buChar char="q"/>
            </a:pPr>
            <a:r>
              <a:rPr lang="en-GB" b="1" dirty="0">
                <a:solidFill>
                  <a:srgbClr val="ED100C"/>
                </a:solidFill>
              </a:rPr>
              <a:t>Educate children and young people about good hygiene, health, nutrition and menstrual hygiene. </a:t>
            </a:r>
          </a:p>
          <a:p>
            <a:pPr marL="742950" lvl="1" indent="-285750">
              <a:spcAft>
                <a:spcPts val="1000"/>
              </a:spcAft>
              <a:buFont typeface="Wingdings" panose="05000000000000000000" pitchFamily="2" charset="2"/>
              <a:buChar char="q"/>
            </a:pPr>
            <a:r>
              <a:rPr lang="en-GB" b="1" dirty="0">
                <a:solidFill>
                  <a:srgbClr val="ED100C"/>
                </a:solidFill>
              </a:rPr>
              <a:t>Increase air flow and ventilation</a:t>
            </a:r>
          </a:p>
          <a:p>
            <a:pPr lvl="1">
              <a:spcAft>
                <a:spcPts val="1000"/>
              </a:spcAft>
            </a:pPr>
            <a:endParaRPr lang="en-GB" sz="1700" dirty="0"/>
          </a:p>
          <a:p>
            <a:pPr lvl="1">
              <a:spcAft>
                <a:spcPts val="1000"/>
              </a:spcAft>
            </a:pPr>
            <a:endParaRPr lang="en-GB" dirty="0"/>
          </a:p>
          <a:p>
            <a:pPr lvl="1">
              <a:spcAft>
                <a:spcPts val="1000"/>
              </a:spcAft>
            </a:pPr>
            <a:endParaRPr lang="en-GB" dirty="0"/>
          </a:p>
        </p:txBody>
      </p:sp>
    </p:spTree>
    <p:extLst>
      <p:ext uri="{BB962C8B-B14F-4D97-AF65-F5344CB8AC3E}">
        <p14:creationId xmlns:p14="http://schemas.microsoft.com/office/powerpoint/2010/main" val="236651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hVP5WnQb"/>
  <p:tag name="ARTICULATE_DESIGN_ID_1_STC_TEMPLATE_JAN2017" val="W9XzSZqc"/>
  <p:tag name="ARTICULATE_DESIGN_ID_STC_TEMPLATE_JAN2017" val="5tWsrkiL"/>
  <p:tag name="ARTICULATE_SLIDE_COUNT" val="3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C_Template_APR16">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Save the Children PowerPoint Template [Read-Only]" id="{6EFC1D6A-163D-4638-B939-FB94702B8EB0}" vid="{4CBD1EA7-B835-4F9F-8DF7-DA75356B0337}"/>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ed0981e-3e4a-419f-aaa5-3310fb8e752d">
      <UserInfo>
        <DisplayName>Mary Greer</DisplayName>
        <AccountId>984</AccountId>
        <AccountType/>
      </UserInfo>
      <UserInfo>
        <DisplayName>Painter, Tara</DisplayName>
        <AccountId>13936</AccountId>
        <AccountType/>
      </UserInfo>
      <UserInfo>
        <DisplayName>Gallagher, Bianca</DisplayName>
        <AccountId>1128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C8814F7E64DF429808DAACE3498C84" ma:contentTypeVersion="13" ma:contentTypeDescription="Create a new document." ma:contentTypeScope="" ma:versionID="c47e85b768b1765a4ad38c582d699ca1">
  <xsd:schema xmlns:xsd="http://www.w3.org/2001/XMLSchema" xmlns:xs="http://www.w3.org/2001/XMLSchema" xmlns:p="http://schemas.microsoft.com/office/2006/metadata/properties" xmlns:ns3="9ed0981e-3e4a-419f-aaa5-3310fb8e752d" xmlns:ns4="f0aaf29e-0168-43d8-8ec6-2f0b86a60931" targetNamespace="http://schemas.microsoft.com/office/2006/metadata/properties" ma:root="true" ma:fieldsID="8db12bd6b28a8701fcbe06b184d1e5f5" ns3:_="" ns4:_="">
    <xsd:import namespace="9ed0981e-3e4a-419f-aaa5-3310fb8e752d"/>
    <xsd:import namespace="f0aaf29e-0168-43d8-8ec6-2f0b86a6093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0981e-3e4a-419f-aaa5-3310fb8e75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aaf29e-0168-43d8-8ec6-2f0b86a6093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654786-52D6-4F9A-A24C-CE49F662D18D}">
  <ds:schemaRefs>
    <ds:schemaRef ds:uri="http://schemas.microsoft.com/sharepoint/v3/contenttype/forms"/>
  </ds:schemaRefs>
</ds:datastoreItem>
</file>

<file path=customXml/itemProps2.xml><?xml version="1.0" encoding="utf-8"?>
<ds:datastoreItem xmlns:ds="http://schemas.openxmlformats.org/officeDocument/2006/customXml" ds:itemID="{39937998-E2D0-4E83-BAF5-10CD0697E6A5}">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9ed0981e-3e4a-419f-aaa5-3310fb8e752d"/>
    <ds:schemaRef ds:uri="http://purl.org/dc/dcmitype/"/>
    <ds:schemaRef ds:uri="f0aaf29e-0168-43d8-8ec6-2f0b86a60931"/>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45F254C9-6CB0-4095-84FB-C71DCE6C1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0981e-3e4a-419f-aaa5-3310fb8e752d"/>
    <ds:schemaRef ds:uri="f0aaf29e-0168-43d8-8ec6-2f0b86a60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SCUS_PowerPoint_Template_Simple</Template>
  <TotalTime>312</TotalTime>
  <Words>1978</Words>
  <Application>Microsoft Office PowerPoint</Application>
  <PresentationFormat>On-screen Show (4:3)</PresentationFormat>
  <Paragraphs>215</Paragraphs>
  <Slides>20</Slides>
  <Notes>12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STC_Template_APR16</vt:lpstr>
      <vt:lpstr>Retrospect</vt:lpstr>
      <vt:lpstr>PowerPoint Presentation</vt:lpstr>
      <vt:lpstr>Forum Outline</vt:lpstr>
      <vt:lpstr>Safe Back to School:  A unique opportunity! </vt:lpstr>
      <vt:lpstr>Safe Back to School Guide Overview </vt:lpstr>
      <vt:lpstr>Who should use this guide?</vt:lpstr>
      <vt:lpstr>Key Principles for  Safe Back to School</vt:lpstr>
      <vt:lpstr>Integrated Safe Back-to-School Checklist for Program Staff</vt:lpstr>
      <vt:lpstr>Safe Back-to-School Checklist MEAL</vt:lpstr>
      <vt:lpstr>Safe Back-to-School Checklist HEALTH/NUTRITION &amp; WASH</vt:lpstr>
      <vt:lpstr>Safe Back-to-School Checklist EDUCATION</vt:lpstr>
      <vt:lpstr>Safe Back-to-School Checklist CHILD PROTECTION/ MENTAL HEALTH AND PSYCHOSOCIAL SUPPORT (MHPSS)</vt:lpstr>
      <vt:lpstr>School-Friendly Safe Back-to-School Checklist for head teachers or school committees</vt:lpstr>
      <vt:lpstr>Temperature Check!</vt:lpstr>
      <vt:lpstr>Q&amp;A / Discussion</vt:lpstr>
      <vt:lpstr>PowerPoint Presentation</vt:lpstr>
      <vt:lpstr>Country Example</vt:lpstr>
      <vt:lpstr>Country example</vt:lpstr>
      <vt:lpstr>Q&amp;A / Discussion</vt:lpstr>
      <vt:lpstr>WE WANT TO HEAR FROM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Back to School:  A Practitioners Guide Education Online Forum</dc:title>
  <dc:creator>Elyse Leonard</dc:creator>
  <cp:lastModifiedBy>Elyse Leonard</cp:lastModifiedBy>
  <cp:revision>26</cp:revision>
  <dcterms:created xsi:type="dcterms:W3CDTF">2020-03-06T17:58:44Z</dcterms:created>
  <dcterms:modified xsi:type="dcterms:W3CDTF">2020-11-16T16:22:37Z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0x01010013C8814F7E64DF429808DAACE3498C84</vt:lpwstr>
  </property>
</Properties>
</file>